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handoutMasterIdLst>
    <p:handoutMasterId r:id="rId20"/>
  </p:handoutMasterIdLst>
  <p:sldIdLst>
    <p:sldId id="306" r:id="rId2"/>
    <p:sldId id="459" r:id="rId3"/>
    <p:sldId id="500" r:id="rId4"/>
    <p:sldId id="502" r:id="rId5"/>
    <p:sldId id="501" r:id="rId6"/>
    <p:sldId id="488" r:id="rId7"/>
    <p:sldId id="490" r:id="rId8"/>
    <p:sldId id="491" r:id="rId9"/>
    <p:sldId id="492" r:id="rId10"/>
    <p:sldId id="495" r:id="rId11"/>
    <p:sldId id="499" r:id="rId12"/>
    <p:sldId id="467" r:id="rId13"/>
    <p:sldId id="469" r:id="rId14"/>
    <p:sldId id="468" r:id="rId15"/>
    <p:sldId id="497" r:id="rId16"/>
    <p:sldId id="496" r:id="rId17"/>
    <p:sldId id="494" r:id="rId18"/>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1198" autoAdjust="0"/>
  </p:normalViewPr>
  <p:slideViewPr>
    <p:cSldViewPr>
      <p:cViewPr varScale="1">
        <p:scale>
          <a:sx n="80" d="100"/>
          <a:sy n="80" d="100"/>
        </p:scale>
        <p:origin x="8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8" d="100"/>
        <a:sy n="78" d="100"/>
      </p:scale>
      <p:origin x="0" y="0"/>
    </p:cViewPr>
  </p:sorterViewPr>
  <p:notesViewPr>
    <p:cSldViewPr>
      <p:cViewPr varScale="1">
        <p:scale>
          <a:sx n="38" d="100"/>
          <a:sy n="38" d="100"/>
        </p:scale>
        <p:origin x="-972"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8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188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88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88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7A45632-A14E-40A1-AEB7-628899202F3A}" type="slidenum">
              <a:rPr lang="en-US"/>
              <a:pPr/>
              <a:t>‹#›</a:t>
            </a:fld>
            <a:endParaRPr lang="en-US"/>
          </a:p>
        </p:txBody>
      </p:sp>
    </p:spTree>
    <p:extLst>
      <p:ext uri="{BB962C8B-B14F-4D97-AF65-F5344CB8AC3E}">
        <p14:creationId xmlns:p14="http://schemas.microsoft.com/office/powerpoint/2010/main" val="2384003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457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457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457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7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457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FCBE231-BD20-4E65-AFA2-705CD4C16EE1}" type="slidenum">
              <a:rPr lang="en-US"/>
              <a:pPr/>
              <a:t>‹#›</a:t>
            </a:fld>
            <a:endParaRPr lang="en-US"/>
          </a:p>
        </p:txBody>
      </p:sp>
    </p:spTree>
    <p:extLst>
      <p:ext uri="{BB962C8B-B14F-4D97-AF65-F5344CB8AC3E}">
        <p14:creationId xmlns:p14="http://schemas.microsoft.com/office/powerpoint/2010/main" val="10408081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042F746-8714-4E26-B677-66F232AF04D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95011-7543-402F-AA3C-53A1D722BFD7}"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FDC05-7EE6-42E1-B3D5-A8DB2DD115BF}"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51DC22DF-81BC-4635-9E40-EEF9483B8B0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1A938-35DD-4403-96D8-09A22234AFF7}"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6C821-4840-4F62-B442-D8E2051CD0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AE073-480F-4A12-A71E-FC1167F0D0A0}"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BB413B-87A5-4885-9BA4-DB2FA3639B92}"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3FCBE8-4B52-48BE-A254-547E75D499C6}"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CB5C3-52B6-4E40-ABA1-B205F53A421C}"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9BDA1-D1F7-46A8-BB41-34D2E015A4EB}"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8B6D263-8B6C-4E8A-8FA1-CA6D08EBF33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BE622E-164B-4886-91C7-3F87E7ADFCE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898"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
                                            <p:txEl>
                                              <p:pRg st="0" end="0"/>
                                            </p:txEl>
                                          </p:spTgt>
                                        </p:tgtEl>
                                        <p:attrNameLst>
                                          <p:attrName>style.visibility</p:attrName>
                                        </p:attrNameLst>
                                      </p:cBhvr>
                                      <p:to>
                                        <p:strVal val="visible"/>
                                      </p:to>
                                    </p:set>
                                    <p:animEffect transition="in" filter="fade">
                                      <p:cBhvr>
                                        <p:cTn id="15" dur="1000"/>
                                        <p:tgtEl>
                                          <p:spTgt spid="30">
                                            <p:txEl>
                                              <p:pRg st="0" end="0"/>
                                            </p:txEl>
                                          </p:spTgt>
                                        </p:tgtEl>
                                      </p:cBhvr>
                                    </p:animEffect>
                                    <p:anim calcmode="lin" valueType="num">
                                      <p:cBhvr>
                                        <p:cTn id="16"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0">
                                            <p:txEl>
                                              <p:pRg st="1" end="1"/>
                                            </p:txEl>
                                          </p:spTgt>
                                        </p:tgtEl>
                                        <p:attrNameLst>
                                          <p:attrName>style.visibility</p:attrName>
                                        </p:attrNameLst>
                                      </p:cBhvr>
                                      <p:to>
                                        <p:strVal val="visible"/>
                                      </p:to>
                                    </p:set>
                                    <p:animEffect transition="in" filter="fade">
                                      <p:cBhvr>
                                        <p:cTn id="21" dur="1000"/>
                                        <p:tgtEl>
                                          <p:spTgt spid="30">
                                            <p:txEl>
                                              <p:pRg st="1" end="1"/>
                                            </p:txEl>
                                          </p:spTgt>
                                        </p:tgtEl>
                                      </p:cBhvr>
                                    </p:animEffect>
                                    <p:anim calcmode="lin" valueType="num">
                                      <p:cBhvr>
                                        <p:cTn id="22"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30">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30">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30">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30">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0">
                                            <p:txEl>
                                              <p:pRg st="3" end="3"/>
                                            </p:txEl>
                                          </p:spTgt>
                                        </p:tgtEl>
                                        <p:attrNameLst>
                                          <p:attrName>style.visibility</p:attrName>
                                        </p:attrNameLst>
                                      </p:cBhvr>
                                      <p:to>
                                        <p:strVal val="visible"/>
                                      </p:to>
                                    </p:set>
                                    <p:animEffect transition="in" filter="fade">
                                      <p:cBhvr>
                                        <p:cTn id="33" dur="1000"/>
                                        <p:tgtEl>
                                          <p:spTgt spid="30">
                                            <p:txEl>
                                              <p:pRg st="3" end="3"/>
                                            </p:txEl>
                                          </p:spTgt>
                                        </p:tgtEl>
                                      </p:cBhvr>
                                    </p:animEffect>
                                    <p:anim calcmode="lin" valueType="num">
                                      <p:cBhvr>
                                        <p:cTn id="34"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30">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30">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0">
                                            <p:txEl>
                                              <p:pRg st="4" end="4"/>
                                            </p:txEl>
                                          </p:spTgt>
                                        </p:tgtEl>
                                        <p:attrNameLst>
                                          <p:attrName>style.visibility</p:attrName>
                                        </p:attrNameLst>
                                      </p:cBhvr>
                                      <p:to>
                                        <p:strVal val="visible"/>
                                      </p:to>
                                    </p:set>
                                    <p:animEffect transition="in" filter="fade">
                                      <p:cBhvr>
                                        <p:cTn id="39" dur="1000"/>
                                        <p:tgtEl>
                                          <p:spTgt spid="30">
                                            <p:txEl>
                                              <p:pRg st="4" end="4"/>
                                            </p:txEl>
                                          </p:spTgt>
                                        </p:tgtEl>
                                      </p:cBhvr>
                                    </p:animEffect>
                                    <p:anim calcmode="lin" valueType="num">
                                      <p:cBhvr>
                                        <p:cTn id="40"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0">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0">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title"/>
          </p:nvPr>
        </p:nvSpPr>
        <p:spPr>
          <a:xfrm>
            <a:off x="609600" y="1066800"/>
            <a:ext cx="7848600" cy="4876800"/>
          </a:xfrm>
        </p:spPr>
        <p:txBody>
          <a:bodyPr/>
          <a:lstStyle/>
          <a:p>
            <a:pPr algn="ctr"/>
            <a:r>
              <a:rPr lang="vi-VN" sz="4800" b="1" dirty="0" smtClean="0">
                <a:solidFill>
                  <a:srgbClr val="FF0000"/>
                </a:solidFill>
                <a:latin typeface=".VnTimeH" pitchFamily="34" charset="0"/>
              </a:rPr>
              <a:t> Nhóm quyền được bảo vệ</a:t>
            </a:r>
            <a:r>
              <a:rPr lang="pt-BR" sz="3200" b="1" dirty="0" smtClean="0">
                <a:solidFill>
                  <a:srgbClr val="FF0000"/>
                </a:solidFill>
                <a:latin typeface=".VnTimeH" pitchFamily="34" charset="0"/>
              </a:rPr>
              <a:t/>
            </a:r>
            <a:br>
              <a:rPr lang="pt-BR" sz="3200" b="1" dirty="0" smtClean="0">
                <a:solidFill>
                  <a:srgbClr val="FF0000"/>
                </a:solidFill>
                <a:latin typeface=".VnTimeH" pitchFamily="34" charset="0"/>
              </a:rPr>
            </a:br>
            <a:r>
              <a:rPr lang="pt-BR" sz="3200" b="1" dirty="0" smtClean="0">
                <a:solidFill>
                  <a:srgbClr val="FF0000"/>
                </a:solidFill>
                <a:latin typeface=".VnTimeH" pitchFamily="34" charset="0"/>
              </a:rPr>
              <a:t/>
            </a:r>
            <a:br>
              <a:rPr lang="pt-BR" sz="3200" b="1" dirty="0" smtClean="0">
                <a:solidFill>
                  <a:srgbClr val="FF0000"/>
                </a:solidFill>
                <a:latin typeface=".VnTimeH" pitchFamily="34" charset="0"/>
              </a:rPr>
            </a:br>
            <a:r>
              <a:rPr lang="pt-BR" sz="3600" b="1" dirty="0">
                <a:solidFill>
                  <a:srgbClr val="FF0000"/>
                </a:solidFill>
                <a:latin typeface=".VnTimeH" pitchFamily="34" charset="0"/>
              </a:rPr>
              <a:t/>
            </a:r>
            <a:br>
              <a:rPr lang="pt-BR" sz="3600" b="1" dirty="0">
                <a:solidFill>
                  <a:srgbClr val="FF0000"/>
                </a:solidFill>
                <a:latin typeface=".VnTimeH" pitchFamily="34" charset="0"/>
              </a:rPr>
            </a:br>
            <a:r>
              <a:rPr lang="pt-BR" sz="4800" b="1" dirty="0">
                <a:solidFill>
                  <a:srgbClr val="FF0000"/>
                </a:solidFill>
                <a:latin typeface=".VnTimeH" pitchFamily="34" charset="0"/>
              </a:rPr>
              <a:t/>
            </a:r>
            <a:br>
              <a:rPr lang="pt-BR" sz="4800" b="1" dirty="0">
                <a:solidFill>
                  <a:srgbClr val="FF0000"/>
                </a:solidFill>
                <a:latin typeface=".VnTimeH" pitchFamily="34" charset="0"/>
              </a:rPr>
            </a:b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9" name="Rectangle 3"/>
          <p:cNvSpPr>
            <a:spLocks noGrp="1" noChangeArrowheads="1"/>
          </p:cNvSpPr>
          <p:nvPr>
            <p:ph idx="1"/>
          </p:nvPr>
        </p:nvSpPr>
        <p:spPr>
          <a:xfrm>
            <a:off x="457200" y="1935480"/>
            <a:ext cx="8229600" cy="3550920"/>
          </a:xfrm>
        </p:spPr>
        <p:txBody>
          <a:bodyPr/>
          <a:lstStyle/>
          <a:p>
            <a:pPr marL="0" indent="0">
              <a:buSzPts val="2400"/>
              <a:buNone/>
            </a:pPr>
            <a:r>
              <a:rPr lang="vi-VN" sz="3600" b="1" dirty="0">
                <a:solidFill>
                  <a:srgbClr val="04617B"/>
                </a:solidFill>
              </a:rPr>
              <a:t>Khái niệm bảo vệ TE không chỉ ngăn ngừa những sự xâm hại về thể chất, tinh thần mà còn ngăn ngừa và khắc phục những điều kiện bất lợi đối với cuộc sống của TE. </a:t>
            </a:r>
          </a:p>
          <a:p>
            <a:pPr marL="0" indent="0">
              <a:buNone/>
            </a:pPr>
            <a:endParaRPr lang="en-US" sz="3600" b="1" dirty="0">
              <a:solidFill>
                <a:srgbClr val="04617B"/>
              </a:solidFill>
              <a:latin typeface="Times New Roman"/>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05000" y="381000"/>
            <a:ext cx="4572000" cy="609600"/>
          </a:xfrm>
        </p:spPr>
        <p:txBody>
          <a:bodyPr>
            <a:normAutofit fontScale="90000"/>
          </a:bodyPr>
          <a:lstStyle/>
          <a:p>
            <a:pPr algn="ctr">
              <a:defRPr/>
            </a:pPr>
            <a:r>
              <a:rPr lang="en-US" sz="4000" dirty="0"/>
              <a:t/>
            </a:r>
            <a:br>
              <a:rPr lang="en-US" sz="4000" dirty="0"/>
            </a:br>
            <a:r>
              <a:rPr lang="vi-VN" sz="2400" b="1" dirty="0">
                <a:solidFill>
                  <a:schemeClr val="accent2"/>
                </a:solidFill>
                <a:latin typeface=".VnArialH" pitchFamily="34" charset="0"/>
              </a:rPr>
              <a:t> </a:t>
            </a:r>
            <a:r>
              <a:rPr lang="en-US" sz="4000" b="1" dirty="0" err="1"/>
              <a:t>Cơ</a:t>
            </a:r>
            <a:r>
              <a:rPr lang="en-US" sz="4000" b="1" dirty="0"/>
              <a:t> </a:t>
            </a:r>
            <a:r>
              <a:rPr lang="en-US" sz="4000" b="1" dirty="0" err="1"/>
              <a:t>sở</a:t>
            </a:r>
            <a:r>
              <a:rPr lang="en-US" sz="4000" b="1" dirty="0"/>
              <a:t> </a:t>
            </a:r>
            <a:r>
              <a:rPr lang="en-US" sz="4000" b="1" dirty="0" err="1" smtClean="0"/>
              <a:t>lý</a:t>
            </a:r>
            <a:r>
              <a:rPr lang="en-US" sz="4000" b="1" dirty="0" smtClean="0"/>
              <a:t> </a:t>
            </a:r>
            <a:r>
              <a:rPr lang="en-US" sz="4000" b="1" dirty="0" err="1"/>
              <a:t>luận</a:t>
            </a:r>
            <a:endParaRPr lang="en-US" sz="4000" b="1" dirty="0" smtClean="0">
              <a:solidFill>
                <a:schemeClr val="accent2"/>
              </a:solidFill>
              <a:latin typeface=".VnArialH" pitchFamily="34" charset="0"/>
            </a:endParaRPr>
          </a:p>
        </p:txBody>
      </p:sp>
      <p:sp>
        <p:nvSpPr>
          <p:cNvPr id="29699" name="Rectangle 3"/>
          <p:cNvSpPr>
            <a:spLocks noGrp="1" noChangeArrowheads="1"/>
          </p:cNvSpPr>
          <p:nvPr>
            <p:ph idx="1"/>
          </p:nvPr>
        </p:nvSpPr>
        <p:spPr>
          <a:xfrm>
            <a:off x="228600" y="1143000"/>
            <a:ext cx="8686800" cy="5562600"/>
          </a:xfrm>
        </p:spPr>
        <p:txBody>
          <a:bodyPr>
            <a:normAutofit fontScale="92500" lnSpcReduction="20000"/>
          </a:bodyPr>
          <a:lstStyle/>
          <a:p>
            <a:pPr lvl="0"/>
            <a:r>
              <a:rPr lang="en-US" sz="2800" dirty="0" smtClean="0"/>
              <a:t>Do </a:t>
            </a:r>
            <a:r>
              <a:rPr lang="en-US" sz="2800" dirty="0" err="1"/>
              <a:t>trẻ</a:t>
            </a:r>
            <a:r>
              <a:rPr lang="en-US" sz="2800" dirty="0"/>
              <a:t> </a:t>
            </a:r>
            <a:r>
              <a:rPr lang="en-US" sz="2800" dirty="0" err="1"/>
              <a:t>em</a:t>
            </a:r>
            <a:r>
              <a:rPr lang="en-US" sz="2800" dirty="0"/>
              <a:t> </a:t>
            </a:r>
            <a:r>
              <a:rPr lang="en-US" sz="2800" dirty="0" err="1"/>
              <a:t>còn</a:t>
            </a:r>
            <a:r>
              <a:rPr lang="en-US" sz="2800" dirty="0"/>
              <a:t> non </a:t>
            </a:r>
            <a:r>
              <a:rPr lang="en-US" sz="2800" dirty="0" err="1"/>
              <a:t>nớt</a:t>
            </a:r>
            <a:r>
              <a:rPr lang="en-US" sz="2800" dirty="0"/>
              <a:t> </a:t>
            </a:r>
            <a:r>
              <a:rPr lang="en-US" sz="2800" dirty="0" err="1"/>
              <a:t>về</a:t>
            </a:r>
            <a:r>
              <a:rPr lang="en-US" sz="2800" dirty="0"/>
              <a:t> </a:t>
            </a:r>
            <a:r>
              <a:rPr lang="en-US" sz="2800" dirty="0" err="1"/>
              <a:t>thể</a:t>
            </a:r>
            <a:r>
              <a:rPr lang="en-US" sz="2800" dirty="0"/>
              <a:t> </a:t>
            </a:r>
            <a:r>
              <a:rPr lang="en-US" sz="2800" dirty="0" err="1"/>
              <a:t>chất</a:t>
            </a:r>
            <a:r>
              <a:rPr lang="en-US" sz="2800" dirty="0"/>
              <a:t>, </a:t>
            </a:r>
            <a:r>
              <a:rPr lang="en-US" sz="2800" dirty="0" err="1"/>
              <a:t>trí</a:t>
            </a:r>
            <a:r>
              <a:rPr lang="en-US" sz="2800" dirty="0"/>
              <a:t> </a:t>
            </a:r>
            <a:r>
              <a:rPr lang="en-US" sz="2800" dirty="0" err="1"/>
              <a:t>tuệ</a:t>
            </a:r>
            <a:r>
              <a:rPr lang="en-US" sz="2800" dirty="0"/>
              <a:t> </a:t>
            </a:r>
            <a:r>
              <a:rPr lang="en-US" sz="2800" dirty="0" err="1"/>
              <a:t>và</a:t>
            </a:r>
            <a:r>
              <a:rPr lang="en-US" sz="2800" dirty="0"/>
              <a:t> </a:t>
            </a:r>
            <a:r>
              <a:rPr lang="en-US" sz="2800" dirty="0" err="1"/>
              <a:t>sự</a:t>
            </a:r>
            <a:r>
              <a:rPr lang="en-US" sz="2800" dirty="0"/>
              <a:t> </a:t>
            </a:r>
            <a:r>
              <a:rPr lang="en-US" sz="2800" dirty="0" err="1"/>
              <a:t>trải</a:t>
            </a:r>
            <a:r>
              <a:rPr lang="en-US" sz="2800" dirty="0"/>
              <a:t> </a:t>
            </a:r>
            <a:r>
              <a:rPr lang="en-US" sz="2800" dirty="0" err="1"/>
              <a:t>nghiệm</a:t>
            </a:r>
            <a:r>
              <a:rPr lang="en-US" sz="2800" dirty="0"/>
              <a:t> </a:t>
            </a:r>
            <a:r>
              <a:rPr lang="en-US" sz="2800" dirty="0" err="1"/>
              <a:t>cuộc</a:t>
            </a:r>
            <a:r>
              <a:rPr lang="en-US" sz="2800" dirty="0"/>
              <a:t> </a:t>
            </a:r>
            <a:r>
              <a:rPr lang="en-US" sz="2800" dirty="0" err="1"/>
              <a:t>sống</a:t>
            </a:r>
            <a:r>
              <a:rPr lang="en-US" sz="2800" dirty="0"/>
              <a:t> </a:t>
            </a:r>
            <a:r>
              <a:rPr lang="en-US" sz="2800" dirty="0" err="1"/>
              <a:t>nên</a:t>
            </a:r>
            <a:r>
              <a:rPr lang="en-US" sz="2800" dirty="0"/>
              <a:t> </a:t>
            </a:r>
            <a:r>
              <a:rPr lang="en-US" sz="2800" dirty="0" err="1"/>
              <a:t>cần</a:t>
            </a:r>
            <a:r>
              <a:rPr lang="en-US" sz="2800" dirty="0"/>
              <a:t> </a:t>
            </a:r>
            <a:r>
              <a:rPr lang="en-US" sz="2800" dirty="0" err="1"/>
              <a:t>được</a:t>
            </a:r>
            <a:r>
              <a:rPr lang="en-US" sz="2800" dirty="0"/>
              <a:t> </a:t>
            </a:r>
            <a:r>
              <a:rPr lang="en-US" sz="2800" dirty="0" err="1"/>
              <a:t>bảo</a:t>
            </a:r>
            <a:r>
              <a:rPr lang="en-US" sz="2800" dirty="0"/>
              <a:t> </a:t>
            </a:r>
            <a:r>
              <a:rPr lang="en-US" sz="2800" dirty="0" err="1"/>
              <a:t>vệ</a:t>
            </a:r>
            <a:r>
              <a:rPr lang="en-US" sz="2800" dirty="0"/>
              <a:t> </a:t>
            </a:r>
            <a:r>
              <a:rPr lang="en-US" sz="2800" dirty="0" err="1"/>
              <a:t>và</a:t>
            </a:r>
            <a:r>
              <a:rPr lang="en-US" sz="2800" dirty="0"/>
              <a:t> </a:t>
            </a:r>
            <a:r>
              <a:rPr lang="en-US" sz="2800" dirty="0" err="1"/>
              <a:t>chăm</a:t>
            </a:r>
            <a:r>
              <a:rPr lang="en-US" sz="2800" dirty="0"/>
              <a:t> </a:t>
            </a:r>
            <a:r>
              <a:rPr lang="en-US" sz="2800" dirty="0" err="1"/>
              <a:t>sóc</a:t>
            </a:r>
            <a:r>
              <a:rPr lang="en-US" sz="2800" dirty="0"/>
              <a:t> </a:t>
            </a:r>
            <a:r>
              <a:rPr lang="en-US" sz="2800" dirty="0" err="1"/>
              <a:t>đặc</a:t>
            </a:r>
            <a:r>
              <a:rPr lang="en-US" sz="2800" dirty="0"/>
              <a:t> </a:t>
            </a:r>
            <a:r>
              <a:rPr lang="en-US" sz="2800" dirty="0" err="1"/>
              <a:t>biệt</a:t>
            </a:r>
            <a:r>
              <a:rPr lang="en-US" sz="2800" dirty="0"/>
              <a:t>.</a:t>
            </a:r>
          </a:p>
          <a:p>
            <a:pPr lvl="0"/>
            <a:r>
              <a:rPr lang="en-US" sz="2800" dirty="0" err="1"/>
              <a:t>Người</a:t>
            </a:r>
            <a:r>
              <a:rPr lang="en-US" sz="2800" dirty="0"/>
              <a:t> </a:t>
            </a:r>
            <a:r>
              <a:rPr lang="en-US" sz="2800" dirty="0" err="1"/>
              <a:t>lớn</a:t>
            </a:r>
            <a:r>
              <a:rPr lang="en-US" sz="2800" dirty="0"/>
              <a:t> </a:t>
            </a:r>
            <a:r>
              <a:rPr lang="en-US" sz="2800" dirty="0" err="1"/>
              <a:t>còn</a:t>
            </a:r>
            <a:r>
              <a:rPr lang="en-US" sz="2800" dirty="0"/>
              <a:t> </a:t>
            </a:r>
            <a:r>
              <a:rPr lang="en-US" sz="2800" dirty="0" err="1"/>
              <a:t>sao</a:t>
            </a:r>
            <a:r>
              <a:rPr lang="en-US" sz="2800" dirty="0"/>
              <a:t> </a:t>
            </a:r>
            <a:r>
              <a:rPr lang="en-US" sz="2800" dirty="0" err="1"/>
              <a:t>nhãng</a:t>
            </a:r>
            <a:r>
              <a:rPr lang="en-US" sz="2800" dirty="0"/>
              <a:t>, </a:t>
            </a:r>
            <a:r>
              <a:rPr lang="en-US" sz="2800" dirty="0" err="1"/>
              <a:t>không</a:t>
            </a:r>
            <a:r>
              <a:rPr lang="en-US" sz="2800" dirty="0"/>
              <a:t> </a:t>
            </a:r>
            <a:r>
              <a:rPr lang="en-US" sz="2800" dirty="0" err="1"/>
              <a:t>có</a:t>
            </a:r>
            <a:r>
              <a:rPr lang="en-US" sz="2800" dirty="0"/>
              <a:t> </a:t>
            </a:r>
            <a:r>
              <a:rPr lang="en-US" sz="2800" dirty="0" err="1"/>
              <a:t>trách</a:t>
            </a:r>
            <a:r>
              <a:rPr lang="en-US" sz="2800" dirty="0"/>
              <a:t> </a:t>
            </a:r>
            <a:r>
              <a:rPr lang="en-US" sz="2800" dirty="0" err="1"/>
              <a:t>nhiệm</a:t>
            </a:r>
            <a:r>
              <a:rPr lang="en-US" sz="2800" dirty="0"/>
              <a:t> </a:t>
            </a:r>
            <a:r>
              <a:rPr lang="en-US" sz="2800" dirty="0" err="1"/>
              <a:t>hoặc</a:t>
            </a:r>
            <a:r>
              <a:rPr lang="en-US" sz="2800" dirty="0"/>
              <a:t> </a:t>
            </a:r>
            <a:r>
              <a:rPr lang="en-US" sz="2800" dirty="0" err="1"/>
              <a:t>thiếu</a:t>
            </a:r>
            <a:r>
              <a:rPr lang="en-US" sz="2800" dirty="0"/>
              <a:t> </a:t>
            </a:r>
            <a:r>
              <a:rPr lang="en-US" sz="2800" dirty="0" err="1"/>
              <a:t>hiểu</a:t>
            </a:r>
            <a:r>
              <a:rPr lang="en-US" sz="2800" dirty="0"/>
              <a:t> </a:t>
            </a:r>
            <a:r>
              <a:rPr lang="en-US" sz="2800" dirty="0" err="1"/>
              <a:t>biết</a:t>
            </a:r>
            <a:r>
              <a:rPr lang="en-US" sz="2800" dirty="0"/>
              <a:t> </a:t>
            </a:r>
            <a:r>
              <a:rPr lang="en-US" sz="2800" dirty="0" err="1"/>
              <a:t>về</a:t>
            </a:r>
            <a:r>
              <a:rPr lang="en-US" sz="2800" dirty="0"/>
              <a:t> </a:t>
            </a:r>
            <a:r>
              <a:rPr lang="en-US" sz="2800" dirty="0" err="1"/>
              <a:t>trách</a:t>
            </a:r>
            <a:r>
              <a:rPr lang="en-US" sz="2800" dirty="0"/>
              <a:t> </a:t>
            </a:r>
            <a:r>
              <a:rPr lang="en-US" sz="2800" dirty="0" err="1"/>
              <a:t>nhiệm</a:t>
            </a:r>
            <a:r>
              <a:rPr lang="en-US" sz="2800" dirty="0"/>
              <a:t> </a:t>
            </a:r>
            <a:r>
              <a:rPr lang="en-US" sz="2800" dirty="0" err="1"/>
              <a:t>bảo</a:t>
            </a:r>
            <a:r>
              <a:rPr lang="en-US" sz="2800" dirty="0"/>
              <a:t> </a:t>
            </a:r>
            <a:r>
              <a:rPr lang="en-US" sz="2800" dirty="0" err="1"/>
              <a:t>vệ</a:t>
            </a:r>
            <a:r>
              <a:rPr lang="en-US" sz="2800" dirty="0"/>
              <a:t> </a:t>
            </a:r>
            <a:r>
              <a:rPr lang="en-US" sz="2800" dirty="0" err="1"/>
              <a:t>trẻ</a:t>
            </a:r>
            <a:r>
              <a:rPr lang="en-US" sz="2800" dirty="0"/>
              <a:t> </a:t>
            </a:r>
            <a:r>
              <a:rPr lang="en-US" sz="2800" dirty="0" err="1"/>
              <a:t>em</a:t>
            </a:r>
            <a:r>
              <a:rPr lang="en-US" sz="2800" dirty="0"/>
              <a:t>.</a:t>
            </a:r>
          </a:p>
          <a:p>
            <a:pPr lvl="0"/>
            <a:r>
              <a:rPr lang="en-US" sz="2800" dirty="0" err="1"/>
              <a:t>Trong</a:t>
            </a:r>
            <a:r>
              <a:rPr lang="en-US" sz="2800" dirty="0"/>
              <a:t> </a:t>
            </a:r>
            <a:r>
              <a:rPr lang="en-US" sz="2800" dirty="0" err="1"/>
              <a:t>cuộc</a:t>
            </a:r>
            <a:r>
              <a:rPr lang="en-US" sz="2800" dirty="0"/>
              <a:t> </a:t>
            </a:r>
            <a:r>
              <a:rPr lang="en-US" sz="2800" dirty="0" err="1"/>
              <a:t>sống</a:t>
            </a:r>
            <a:r>
              <a:rPr lang="en-US" sz="2800" dirty="0"/>
              <a:t> </a:t>
            </a:r>
            <a:r>
              <a:rPr lang="en-US" sz="2800" dirty="0" err="1"/>
              <a:t>thực</a:t>
            </a:r>
            <a:r>
              <a:rPr lang="en-US" sz="2800" dirty="0"/>
              <a:t> </a:t>
            </a:r>
            <a:r>
              <a:rPr lang="en-US" sz="2800" dirty="0" err="1"/>
              <a:t>tế</a:t>
            </a:r>
            <a:r>
              <a:rPr lang="en-US" sz="2800" dirty="0"/>
              <a:t> </a:t>
            </a:r>
            <a:r>
              <a:rPr lang="en-US" sz="2800" dirty="0" err="1"/>
              <a:t>vẫn</a:t>
            </a:r>
            <a:r>
              <a:rPr lang="en-US" sz="2800" dirty="0"/>
              <a:t> </a:t>
            </a:r>
            <a:r>
              <a:rPr lang="en-US" sz="2800" dirty="0" err="1"/>
              <a:t>còn</a:t>
            </a:r>
            <a:r>
              <a:rPr lang="en-US" sz="2800" dirty="0"/>
              <a:t> </a:t>
            </a:r>
            <a:r>
              <a:rPr lang="en-US" sz="2800" dirty="0" err="1"/>
              <a:t>xảy</a:t>
            </a:r>
            <a:r>
              <a:rPr lang="en-US" sz="2800" dirty="0"/>
              <a:t> </a:t>
            </a:r>
            <a:r>
              <a:rPr lang="en-US" sz="2800" dirty="0" err="1"/>
              <a:t>ra</a:t>
            </a:r>
            <a:r>
              <a:rPr lang="en-US" sz="2800" dirty="0"/>
              <a:t> </a:t>
            </a:r>
            <a:r>
              <a:rPr lang="en-US" sz="2800" dirty="0" err="1"/>
              <a:t>thường</a:t>
            </a:r>
            <a:r>
              <a:rPr lang="en-US" sz="2800" dirty="0"/>
              <a:t> </a:t>
            </a:r>
            <a:r>
              <a:rPr lang="en-US" sz="2800" dirty="0" err="1"/>
              <a:t>xuyên</a:t>
            </a:r>
            <a:r>
              <a:rPr lang="en-US" sz="2800" dirty="0"/>
              <a:t> </a:t>
            </a:r>
            <a:r>
              <a:rPr lang="en-US" sz="2800" dirty="0" err="1"/>
              <a:t>tình</a:t>
            </a:r>
            <a:r>
              <a:rPr lang="en-US" sz="2800" dirty="0"/>
              <a:t> </a:t>
            </a:r>
            <a:r>
              <a:rPr lang="en-US" sz="2800" dirty="0" err="1"/>
              <a:t>trạng</a:t>
            </a:r>
            <a:r>
              <a:rPr lang="en-US" sz="2800" dirty="0"/>
              <a:t> </a:t>
            </a:r>
            <a:r>
              <a:rPr lang="en-US" sz="2800" dirty="0" err="1"/>
              <a:t>các</a:t>
            </a:r>
            <a:r>
              <a:rPr lang="en-US" sz="2800" dirty="0"/>
              <a:t> </a:t>
            </a:r>
            <a:r>
              <a:rPr lang="en-US" sz="2800" dirty="0" err="1"/>
              <a:t>nhóm</a:t>
            </a:r>
            <a:r>
              <a:rPr lang="en-US" sz="2800" dirty="0"/>
              <a:t> </a:t>
            </a:r>
            <a:r>
              <a:rPr lang="en-US" sz="2800" dirty="0" err="1"/>
              <a:t>trẻ</a:t>
            </a:r>
            <a:r>
              <a:rPr lang="en-US" sz="2800" dirty="0"/>
              <a:t> </a:t>
            </a:r>
            <a:r>
              <a:rPr lang="en-US" sz="2800" dirty="0" err="1"/>
              <a:t>em</a:t>
            </a:r>
            <a:r>
              <a:rPr lang="en-US" sz="2800" dirty="0"/>
              <a:t> </a:t>
            </a:r>
            <a:r>
              <a:rPr lang="en-US" sz="2800" dirty="0" err="1"/>
              <a:t>có</a:t>
            </a:r>
            <a:r>
              <a:rPr lang="en-US" sz="2800" dirty="0"/>
              <a:t> </a:t>
            </a:r>
            <a:r>
              <a:rPr lang="en-US" sz="2800" dirty="0" err="1"/>
              <a:t>hoàn</a:t>
            </a:r>
            <a:r>
              <a:rPr lang="en-US" sz="2800" dirty="0"/>
              <a:t> </a:t>
            </a:r>
            <a:r>
              <a:rPr lang="en-US" sz="2800" dirty="0" err="1"/>
              <a:t>cảnh</a:t>
            </a:r>
            <a:r>
              <a:rPr lang="en-US" sz="2800" dirty="0"/>
              <a:t> </a:t>
            </a:r>
            <a:r>
              <a:rPr lang="en-US" sz="2800" dirty="0" err="1"/>
              <a:t>đặc</a:t>
            </a:r>
            <a:r>
              <a:rPr lang="en-US" sz="2800" dirty="0"/>
              <a:t> </a:t>
            </a:r>
            <a:r>
              <a:rPr lang="en-US" sz="2800" dirty="0" err="1"/>
              <a:t>biệt</a:t>
            </a:r>
            <a:r>
              <a:rPr lang="en-US" sz="2800" dirty="0"/>
              <a:t> </a:t>
            </a:r>
            <a:r>
              <a:rPr lang="en-US" sz="2800" dirty="0" err="1"/>
              <a:t>khó</a:t>
            </a:r>
            <a:r>
              <a:rPr lang="en-US" sz="2800" dirty="0"/>
              <a:t> </a:t>
            </a:r>
            <a:r>
              <a:rPr lang="en-US" sz="2800" dirty="0" err="1"/>
              <a:t>khăn</a:t>
            </a:r>
            <a:r>
              <a:rPr lang="en-US" sz="2800" dirty="0"/>
              <a:t> </a:t>
            </a:r>
            <a:r>
              <a:rPr lang="en-US" sz="2800" dirty="0" err="1"/>
              <a:t>hoặc</a:t>
            </a:r>
            <a:r>
              <a:rPr lang="en-US" sz="2800" dirty="0"/>
              <a:t> </a:t>
            </a:r>
            <a:r>
              <a:rPr lang="en-US" sz="2800" dirty="0" err="1"/>
              <a:t>còn</a:t>
            </a:r>
            <a:r>
              <a:rPr lang="en-US" sz="2800" dirty="0"/>
              <a:t> </a:t>
            </a:r>
            <a:r>
              <a:rPr lang="en-US" sz="2800" dirty="0" err="1"/>
              <a:t>phải</a:t>
            </a:r>
            <a:r>
              <a:rPr lang="en-US" sz="2800" dirty="0"/>
              <a:t> </a:t>
            </a:r>
            <a:r>
              <a:rPr lang="en-US" sz="2800" dirty="0" err="1"/>
              <a:t>chịu</a:t>
            </a:r>
            <a:r>
              <a:rPr lang="en-US" sz="2800" dirty="0"/>
              <a:t> </a:t>
            </a:r>
            <a:r>
              <a:rPr lang="en-US" sz="2800" dirty="0" err="1"/>
              <a:t>nhiều</a:t>
            </a:r>
            <a:r>
              <a:rPr lang="en-US" sz="2800" dirty="0"/>
              <a:t> </a:t>
            </a:r>
            <a:r>
              <a:rPr lang="en-US" sz="2800" dirty="0" err="1"/>
              <a:t>đau</a:t>
            </a:r>
            <a:r>
              <a:rPr lang="en-US" sz="2800" dirty="0"/>
              <a:t> </a:t>
            </a:r>
            <a:r>
              <a:rPr lang="en-US" sz="2800" dirty="0" err="1"/>
              <a:t>khổ</a:t>
            </a:r>
            <a:r>
              <a:rPr lang="en-US" sz="2800" dirty="0"/>
              <a:t> do </a:t>
            </a:r>
            <a:r>
              <a:rPr lang="en-US" sz="2800" dirty="0" err="1"/>
              <a:t>các</a:t>
            </a:r>
            <a:r>
              <a:rPr lang="en-US" sz="2800" dirty="0"/>
              <a:t> </a:t>
            </a:r>
            <a:r>
              <a:rPr lang="en-US" sz="2800" dirty="0" err="1"/>
              <a:t>tác</a:t>
            </a:r>
            <a:r>
              <a:rPr lang="en-US" sz="2800" dirty="0"/>
              <a:t> </a:t>
            </a:r>
            <a:r>
              <a:rPr lang="en-US" sz="2800" dirty="0" err="1"/>
              <a:t>động</a:t>
            </a:r>
            <a:r>
              <a:rPr lang="en-US" sz="2800" dirty="0"/>
              <a:t> </a:t>
            </a:r>
            <a:r>
              <a:rPr lang="en-US" sz="2800" dirty="0" err="1"/>
              <a:t>tiêu</a:t>
            </a:r>
            <a:r>
              <a:rPr lang="en-US" sz="2800" dirty="0"/>
              <a:t> </a:t>
            </a:r>
            <a:r>
              <a:rPr lang="en-US" sz="2800" dirty="0" err="1"/>
              <a:t>cực</a:t>
            </a:r>
            <a:r>
              <a:rPr lang="en-US" sz="2800" dirty="0"/>
              <a:t> </a:t>
            </a:r>
            <a:r>
              <a:rPr lang="en-US" sz="2800" dirty="0" err="1"/>
              <a:t>từ</a:t>
            </a:r>
            <a:r>
              <a:rPr lang="en-US" sz="2800" dirty="0"/>
              <a:t> </a:t>
            </a:r>
            <a:r>
              <a:rPr lang="en-US" sz="2800" dirty="0" err="1"/>
              <a:t>môi</a:t>
            </a:r>
            <a:r>
              <a:rPr lang="en-US" sz="2800" dirty="0"/>
              <a:t> </a:t>
            </a:r>
            <a:r>
              <a:rPr lang="en-US" sz="2800" dirty="0" err="1"/>
              <a:t>trường</a:t>
            </a:r>
            <a:r>
              <a:rPr lang="en-US" sz="2800" dirty="0"/>
              <a:t> </a:t>
            </a:r>
            <a:r>
              <a:rPr lang="en-US" sz="2800" dirty="0" err="1"/>
              <a:t>kinh</a:t>
            </a:r>
            <a:r>
              <a:rPr lang="en-US" sz="2800" dirty="0"/>
              <a:t> </a:t>
            </a:r>
            <a:r>
              <a:rPr lang="en-US" sz="2800" dirty="0" err="1"/>
              <a:t>tế</a:t>
            </a:r>
            <a:r>
              <a:rPr lang="en-US" sz="2800" dirty="0"/>
              <a:t>, </a:t>
            </a:r>
            <a:r>
              <a:rPr lang="en-US" sz="2800" dirty="0" err="1"/>
              <a:t>chính</a:t>
            </a:r>
            <a:r>
              <a:rPr lang="en-US" sz="2800" dirty="0"/>
              <a:t> </a:t>
            </a:r>
            <a:r>
              <a:rPr lang="en-US" sz="2800" dirty="0" err="1"/>
              <a:t>trị</a:t>
            </a:r>
            <a:r>
              <a:rPr lang="en-US" sz="2800" dirty="0"/>
              <a:t> </a:t>
            </a:r>
            <a:r>
              <a:rPr lang="en-US" sz="2800" dirty="0" err="1"/>
              <a:t>và</a:t>
            </a:r>
            <a:r>
              <a:rPr lang="en-US" sz="2800" dirty="0"/>
              <a:t> </a:t>
            </a:r>
            <a:r>
              <a:rPr lang="en-US" sz="2800" dirty="0" err="1"/>
              <a:t>xã</a:t>
            </a:r>
            <a:r>
              <a:rPr lang="en-US" sz="2800" dirty="0"/>
              <a:t> </a:t>
            </a:r>
            <a:r>
              <a:rPr lang="en-US" sz="2800" dirty="0" err="1"/>
              <a:t>hội</a:t>
            </a:r>
            <a:r>
              <a:rPr lang="en-US" sz="2800" dirty="0"/>
              <a:t> </a:t>
            </a:r>
            <a:r>
              <a:rPr lang="en-US" sz="2800" dirty="0" err="1"/>
              <a:t>gây</a:t>
            </a:r>
            <a:r>
              <a:rPr lang="en-US" sz="2800" dirty="0"/>
              <a:t> </a:t>
            </a:r>
            <a:r>
              <a:rPr lang="en-US" sz="2800" dirty="0" err="1"/>
              <a:t>nên</a:t>
            </a:r>
            <a:r>
              <a:rPr lang="en-US" sz="2800" dirty="0"/>
              <a:t>.</a:t>
            </a:r>
          </a:p>
          <a:p>
            <a:pPr lvl="0"/>
            <a:r>
              <a:rPr lang="en-US" sz="2800" dirty="0" err="1"/>
              <a:t>Bất</a:t>
            </a:r>
            <a:r>
              <a:rPr lang="en-US" sz="2800" dirty="0"/>
              <a:t> </a:t>
            </a:r>
            <a:r>
              <a:rPr lang="en-US" sz="2800" dirty="0" err="1"/>
              <a:t>cứ</a:t>
            </a:r>
            <a:r>
              <a:rPr lang="en-US" sz="2800" dirty="0"/>
              <a:t> </a:t>
            </a:r>
            <a:r>
              <a:rPr lang="en-US" sz="2800" dirty="0" err="1"/>
              <a:t>lúc</a:t>
            </a:r>
            <a:r>
              <a:rPr lang="en-US" sz="2800" dirty="0"/>
              <a:t> </a:t>
            </a:r>
            <a:r>
              <a:rPr lang="en-US" sz="2800" dirty="0" err="1"/>
              <a:t>nào</a:t>
            </a:r>
            <a:r>
              <a:rPr lang="en-US" sz="2800" dirty="0"/>
              <a:t> </a:t>
            </a:r>
            <a:r>
              <a:rPr lang="en-US" sz="2800" dirty="0" err="1"/>
              <a:t>trẻ</a:t>
            </a:r>
            <a:r>
              <a:rPr lang="en-US" sz="2800" dirty="0"/>
              <a:t> </a:t>
            </a:r>
            <a:r>
              <a:rPr lang="en-US" sz="2800" dirty="0" err="1"/>
              <a:t>em</a:t>
            </a:r>
            <a:r>
              <a:rPr lang="en-US" sz="2800" dirty="0"/>
              <a:t> </a:t>
            </a:r>
            <a:r>
              <a:rPr lang="en-US" sz="2800" dirty="0" err="1"/>
              <a:t>cũng</a:t>
            </a:r>
            <a:r>
              <a:rPr lang="en-US" sz="2800" dirty="0"/>
              <a:t> </a:t>
            </a:r>
            <a:r>
              <a:rPr lang="en-US" sz="2800" dirty="0" err="1"/>
              <a:t>có</a:t>
            </a:r>
            <a:r>
              <a:rPr lang="en-US" sz="2800" dirty="0"/>
              <a:t> </a:t>
            </a:r>
            <a:r>
              <a:rPr lang="en-US" sz="2800" dirty="0" err="1"/>
              <a:t>thể</a:t>
            </a:r>
            <a:r>
              <a:rPr lang="en-US" sz="2800" dirty="0"/>
              <a:t> </a:t>
            </a:r>
            <a:r>
              <a:rPr lang="en-US" sz="2800" dirty="0" err="1"/>
              <a:t>bị</a:t>
            </a:r>
            <a:r>
              <a:rPr lang="en-US" sz="2800" dirty="0"/>
              <a:t> </a:t>
            </a:r>
            <a:r>
              <a:rPr lang="en-US" sz="2800" dirty="0" err="1"/>
              <a:t>rơi</a:t>
            </a:r>
            <a:r>
              <a:rPr lang="en-US" sz="2800" dirty="0"/>
              <a:t> </a:t>
            </a:r>
            <a:r>
              <a:rPr lang="en-US" sz="2800" dirty="0" err="1"/>
              <a:t>vào</a:t>
            </a:r>
            <a:r>
              <a:rPr lang="en-US" sz="2800" dirty="0"/>
              <a:t> </a:t>
            </a:r>
            <a:r>
              <a:rPr lang="en-US" sz="2800" dirty="0" err="1"/>
              <a:t>tình</a:t>
            </a:r>
            <a:r>
              <a:rPr lang="en-US" sz="2800" dirty="0"/>
              <a:t> </a:t>
            </a:r>
            <a:r>
              <a:rPr lang="en-US" sz="2800" dirty="0" err="1"/>
              <a:t>huống</a:t>
            </a:r>
            <a:r>
              <a:rPr lang="en-US" sz="2800" dirty="0"/>
              <a:t> </a:t>
            </a:r>
            <a:r>
              <a:rPr lang="en-US" sz="2800" dirty="0" err="1"/>
              <a:t>nguy</a:t>
            </a:r>
            <a:r>
              <a:rPr lang="en-US" sz="2800" dirty="0"/>
              <a:t> </a:t>
            </a:r>
            <a:r>
              <a:rPr lang="en-US" sz="2800" dirty="0" err="1"/>
              <a:t>hiểm</a:t>
            </a:r>
            <a:r>
              <a:rPr lang="en-US" sz="2800" dirty="0"/>
              <a:t>. Do </a:t>
            </a:r>
            <a:r>
              <a:rPr lang="en-US" sz="2800" dirty="0" err="1"/>
              <a:t>đó</a:t>
            </a:r>
            <a:r>
              <a:rPr lang="en-US" sz="2800" dirty="0"/>
              <a:t> </a:t>
            </a:r>
            <a:r>
              <a:rPr lang="en-US" sz="2800" dirty="0" err="1"/>
              <a:t>mọi</a:t>
            </a:r>
            <a:r>
              <a:rPr lang="en-US" sz="2800" dirty="0"/>
              <a:t> </a:t>
            </a:r>
            <a:r>
              <a:rPr lang="en-US" sz="2800" dirty="0" err="1"/>
              <a:t>trẻ</a:t>
            </a:r>
            <a:r>
              <a:rPr lang="en-US" sz="2800" dirty="0"/>
              <a:t> </a:t>
            </a:r>
            <a:r>
              <a:rPr lang="en-US" sz="2800" dirty="0" err="1"/>
              <a:t>em</a:t>
            </a:r>
            <a:r>
              <a:rPr lang="en-US" sz="2800" dirty="0"/>
              <a:t> </a:t>
            </a:r>
            <a:r>
              <a:rPr lang="en-US" sz="2800" dirty="0" err="1"/>
              <a:t>cần</a:t>
            </a:r>
            <a:r>
              <a:rPr lang="en-US" sz="2800" dirty="0"/>
              <a:t> </a:t>
            </a:r>
            <a:r>
              <a:rPr lang="en-US" sz="2800" dirty="0" err="1"/>
              <a:t>được</a:t>
            </a:r>
            <a:r>
              <a:rPr lang="en-US" sz="2800" dirty="0"/>
              <a:t> </a:t>
            </a:r>
            <a:r>
              <a:rPr lang="en-US" sz="2800" dirty="0" err="1"/>
              <a:t>bảo</a:t>
            </a:r>
            <a:r>
              <a:rPr lang="en-US" sz="2800" dirty="0"/>
              <a:t> </a:t>
            </a:r>
            <a:r>
              <a:rPr lang="en-US" sz="2800" dirty="0" err="1"/>
              <a:t>vệ</a:t>
            </a:r>
            <a:endParaRPr lang="en-US" sz="2800" dirty="0"/>
          </a:p>
          <a:p>
            <a:r>
              <a:rPr lang="en-US" sz="2800" dirty="0" err="1"/>
              <a:t>Tất</a:t>
            </a:r>
            <a:r>
              <a:rPr lang="en-US" sz="2800" dirty="0"/>
              <a:t> </a:t>
            </a:r>
            <a:r>
              <a:rPr lang="en-US" sz="2800" dirty="0" err="1"/>
              <a:t>cả</a:t>
            </a:r>
            <a:r>
              <a:rPr lang="en-US" sz="2800" dirty="0"/>
              <a:t> </a:t>
            </a:r>
            <a:r>
              <a:rPr lang="en-US" sz="2800" dirty="0" err="1"/>
              <a:t>trẻ</a:t>
            </a:r>
            <a:r>
              <a:rPr lang="en-US" sz="2800" dirty="0"/>
              <a:t> </a:t>
            </a:r>
            <a:r>
              <a:rPr lang="en-US" sz="2800" dirty="0" err="1"/>
              <a:t>em</a:t>
            </a:r>
            <a:r>
              <a:rPr lang="en-US" sz="2800" dirty="0"/>
              <a:t> </a:t>
            </a:r>
            <a:r>
              <a:rPr lang="en-US" sz="2800" dirty="0" err="1"/>
              <a:t>cần</a:t>
            </a:r>
            <a:r>
              <a:rPr lang="en-US" sz="2800" dirty="0"/>
              <a:t> </a:t>
            </a:r>
            <a:r>
              <a:rPr lang="en-US" sz="2800" dirty="0" err="1"/>
              <a:t>được</a:t>
            </a:r>
            <a:r>
              <a:rPr lang="en-US" sz="2800" dirty="0"/>
              <a:t> </a:t>
            </a:r>
            <a:r>
              <a:rPr lang="en-US" sz="2800" dirty="0" err="1"/>
              <a:t>bảo</a:t>
            </a:r>
            <a:r>
              <a:rPr lang="en-US" sz="2800" dirty="0"/>
              <a:t> </a:t>
            </a:r>
            <a:r>
              <a:rPr lang="en-US" sz="2800" dirty="0" err="1"/>
              <a:t>vệ</a:t>
            </a:r>
            <a:r>
              <a:rPr lang="en-US" sz="2800" dirty="0"/>
              <a:t> </a:t>
            </a:r>
            <a:r>
              <a:rPr lang="en-US" sz="2800" dirty="0" err="1"/>
              <a:t>đặc</a:t>
            </a:r>
            <a:r>
              <a:rPr lang="en-US" sz="2800" dirty="0"/>
              <a:t> </a:t>
            </a:r>
            <a:r>
              <a:rPr lang="en-US" sz="2800" dirty="0" err="1"/>
              <a:t>biệt</a:t>
            </a:r>
            <a:r>
              <a:rPr lang="en-US" sz="2800" dirty="0"/>
              <a:t>, </a:t>
            </a:r>
            <a:r>
              <a:rPr lang="en-US" sz="2800" dirty="0" err="1"/>
              <a:t>thường</a:t>
            </a:r>
            <a:r>
              <a:rPr lang="en-US" sz="2800" dirty="0"/>
              <a:t> </a:t>
            </a:r>
            <a:r>
              <a:rPr lang="en-US" sz="2800" dirty="0" err="1"/>
              <a:t>xuyên</a:t>
            </a:r>
            <a:r>
              <a:rPr lang="en-US" sz="2800" dirty="0"/>
              <a:t> </a:t>
            </a:r>
            <a:r>
              <a:rPr lang="en-US" sz="2800" dirty="0" err="1"/>
              <a:t>không</a:t>
            </a:r>
            <a:r>
              <a:rPr lang="en-US" sz="2800" dirty="0"/>
              <a:t> </a:t>
            </a:r>
            <a:r>
              <a:rPr lang="en-US" sz="2800" dirty="0" err="1"/>
              <a:t>phân</a:t>
            </a:r>
            <a:r>
              <a:rPr lang="en-US" sz="2800" dirty="0"/>
              <a:t> </a:t>
            </a:r>
            <a:r>
              <a:rPr lang="en-US" sz="2800" dirty="0" err="1"/>
              <a:t>biệt</a:t>
            </a:r>
            <a:r>
              <a:rPr lang="en-US" sz="2800" dirty="0"/>
              <a:t> </a:t>
            </a:r>
            <a:r>
              <a:rPr lang="en-US" sz="2800" dirty="0" err="1"/>
              <a:t>giới</a:t>
            </a:r>
            <a:r>
              <a:rPr lang="en-US" sz="2800" dirty="0"/>
              <a:t> </a:t>
            </a:r>
            <a:r>
              <a:rPr lang="en-US" sz="2800" dirty="0" err="1"/>
              <a:t>tính</a:t>
            </a:r>
            <a:r>
              <a:rPr lang="en-US" sz="2800" dirty="0"/>
              <a:t>, </a:t>
            </a:r>
            <a:r>
              <a:rPr lang="en-US" sz="2800" dirty="0" err="1"/>
              <a:t>quốc</a:t>
            </a:r>
            <a:r>
              <a:rPr lang="en-US" sz="2800" dirty="0"/>
              <a:t> </a:t>
            </a:r>
            <a:r>
              <a:rPr lang="en-US" sz="2800" dirty="0" err="1"/>
              <a:t>tịch</a:t>
            </a:r>
            <a:r>
              <a:rPr lang="en-US" sz="2800" dirty="0"/>
              <a:t>, </a:t>
            </a:r>
            <a:r>
              <a:rPr lang="en-US" sz="2800" dirty="0" err="1"/>
              <a:t>văn</a:t>
            </a:r>
            <a:r>
              <a:rPr lang="en-US" sz="2800" dirty="0"/>
              <a:t> </a:t>
            </a:r>
            <a:r>
              <a:rPr lang="en-US" sz="2800" dirty="0" err="1"/>
              <a:t>hoá</a:t>
            </a:r>
            <a:r>
              <a:rPr lang="en-US" sz="2800" dirty="0"/>
              <a:t> </a:t>
            </a:r>
            <a:r>
              <a:rPr lang="en-US" sz="2800" dirty="0" err="1"/>
              <a:t>và</a:t>
            </a:r>
            <a:r>
              <a:rPr lang="en-US" sz="2800" dirty="0"/>
              <a:t> </a:t>
            </a:r>
            <a:r>
              <a:rPr lang="en-US" sz="2800" dirty="0" err="1"/>
              <a:t>những</a:t>
            </a:r>
            <a:r>
              <a:rPr lang="en-US" sz="2800" dirty="0"/>
              <a:t> </a:t>
            </a:r>
            <a:r>
              <a:rPr lang="en-US" sz="2800" dirty="0" err="1"/>
              <a:t>yếu</a:t>
            </a:r>
            <a:r>
              <a:rPr lang="en-US" sz="2800" dirty="0"/>
              <a:t> </a:t>
            </a:r>
            <a:r>
              <a:rPr lang="en-US" sz="2800" dirty="0" err="1"/>
              <a:t>tố</a:t>
            </a:r>
            <a:r>
              <a:rPr lang="en-US" sz="2800" dirty="0"/>
              <a:t> </a:t>
            </a:r>
            <a:r>
              <a:rPr lang="en-US" sz="2800" dirty="0" err="1"/>
              <a:t>khác</a:t>
            </a:r>
            <a:r>
              <a:rPr lang="en-US" sz="2800" dirty="0"/>
              <a:t>. </a:t>
            </a:r>
            <a:r>
              <a:rPr lang="en-US" sz="2800" dirty="0" err="1"/>
              <a:t>Nhà</a:t>
            </a:r>
            <a:r>
              <a:rPr lang="en-US" sz="2800" dirty="0"/>
              <a:t> </a:t>
            </a:r>
            <a:r>
              <a:rPr lang="en-US" sz="2800" dirty="0" err="1"/>
              <a:t>nước</a:t>
            </a:r>
            <a:r>
              <a:rPr lang="en-US" sz="2800" dirty="0"/>
              <a:t>, </a:t>
            </a:r>
            <a:r>
              <a:rPr lang="en-US" sz="2800" dirty="0" err="1"/>
              <a:t>các</a:t>
            </a:r>
            <a:r>
              <a:rPr lang="en-US" sz="2800" dirty="0"/>
              <a:t> </a:t>
            </a:r>
            <a:r>
              <a:rPr lang="en-US" sz="2800" dirty="0" err="1"/>
              <a:t>tổ</a:t>
            </a:r>
            <a:r>
              <a:rPr lang="en-US" sz="2800" dirty="0"/>
              <a:t> </a:t>
            </a:r>
            <a:r>
              <a:rPr lang="en-US" sz="2800" dirty="0" err="1"/>
              <a:t>chức</a:t>
            </a:r>
            <a:r>
              <a:rPr lang="en-US" sz="2800" dirty="0"/>
              <a:t>, </a:t>
            </a:r>
            <a:r>
              <a:rPr lang="en-US" sz="2800" dirty="0" err="1"/>
              <a:t>các</a:t>
            </a:r>
            <a:r>
              <a:rPr lang="en-US" sz="2800" dirty="0"/>
              <a:t> </a:t>
            </a:r>
            <a:r>
              <a:rPr lang="en-US" sz="2800" dirty="0" err="1"/>
              <a:t>cá</a:t>
            </a:r>
            <a:r>
              <a:rPr lang="en-US" sz="2800" dirty="0"/>
              <a:t> </a:t>
            </a:r>
            <a:r>
              <a:rPr lang="en-US" sz="2800" dirty="0" err="1"/>
              <a:t>nhân</a:t>
            </a:r>
            <a:r>
              <a:rPr lang="en-US" sz="2800" dirty="0"/>
              <a:t> </a:t>
            </a:r>
            <a:r>
              <a:rPr lang="en-US" sz="2800" dirty="0" err="1"/>
              <a:t>và</a:t>
            </a:r>
            <a:r>
              <a:rPr lang="en-US" sz="2800" dirty="0"/>
              <a:t> </a:t>
            </a:r>
            <a:r>
              <a:rPr lang="en-US" sz="2800" dirty="0" err="1"/>
              <a:t>bản</a:t>
            </a:r>
            <a:r>
              <a:rPr lang="en-US" sz="2800" dirty="0"/>
              <a:t> </a:t>
            </a:r>
            <a:r>
              <a:rPr lang="en-US" sz="2800" dirty="0" err="1"/>
              <a:t>thân</a:t>
            </a:r>
            <a:r>
              <a:rPr lang="en-US" sz="2800" dirty="0"/>
              <a:t> </a:t>
            </a:r>
            <a:r>
              <a:rPr lang="en-US" sz="2800" dirty="0" err="1"/>
              <a:t>các</a:t>
            </a:r>
            <a:r>
              <a:rPr lang="en-US" sz="2800" dirty="0"/>
              <a:t> </a:t>
            </a:r>
            <a:r>
              <a:rPr lang="en-US" sz="2800" dirty="0" err="1"/>
              <a:t>em</a:t>
            </a:r>
            <a:r>
              <a:rPr lang="en-US" sz="2800" dirty="0"/>
              <a:t> </a:t>
            </a:r>
            <a:r>
              <a:rPr lang="en-US" sz="2800" dirty="0" err="1"/>
              <a:t>đều</a:t>
            </a:r>
            <a:r>
              <a:rPr lang="en-US" sz="2800" dirty="0"/>
              <a:t> </a:t>
            </a:r>
            <a:r>
              <a:rPr lang="en-US" sz="2800" dirty="0" err="1"/>
              <a:t>có</a:t>
            </a:r>
            <a:r>
              <a:rPr lang="en-US" sz="2800" dirty="0"/>
              <a:t> </a:t>
            </a:r>
            <a:r>
              <a:rPr lang="en-US" sz="2800" dirty="0" err="1"/>
              <a:t>trách</a:t>
            </a:r>
            <a:r>
              <a:rPr lang="en-US" sz="2800" dirty="0"/>
              <a:t> </a:t>
            </a:r>
            <a:r>
              <a:rPr lang="en-US" sz="2800" dirty="0" err="1"/>
              <a:t>nhiệm</a:t>
            </a:r>
            <a:r>
              <a:rPr lang="en-US" sz="2800" dirty="0"/>
              <a:t> </a:t>
            </a:r>
            <a:r>
              <a:rPr lang="en-US" sz="2800" dirty="0" err="1"/>
              <a:t>thực</a:t>
            </a:r>
            <a:r>
              <a:rPr lang="en-US" sz="2800" dirty="0"/>
              <a:t> </a:t>
            </a:r>
            <a:r>
              <a:rPr lang="en-US" sz="2800" dirty="0" err="1"/>
              <a:t>hiện</a:t>
            </a:r>
            <a:r>
              <a:rPr lang="en-US" sz="2800" dirty="0"/>
              <a:t> </a:t>
            </a:r>
            <a:r>
              <a:rPr lang="en-US" sz="2800" dirty="0" err="1"/>
              <a:t>và</a:t>
            </a:r>
            <a:r>
              <a:rPr lang="en-US" sz="2800" dirty="0"/>
              <a:t> </a:t>
            </a:r>
            <a:r>
              <a:rPr lang="en-US" sz="2800" dirty="0" err="1"/>
              <a:t>tôn</a:t>
            </a:r>
            <a:r>
              <a:rPr lang="en-US" sz="2800" dirty="0"/>
              <a:t> </a:t>
            </a:r>
            <a:r>
              <a:rPr lang="en-US" sz="2800" dirty="0" err="1"/>
              <a:t>trọng</a:t>
            </a:r>
            <a:r>
              <a:rPr lang="en-US" sz="2800" dirty="0"/>
              <a:t> </a:t>
            </a:r>
            <a:r>
              <a:rPr lang="en-US" sz="2800" dirty="0" err="1"/>
              <a:t>các</a:t>
            </a:r>
            <a:r>
              <a:rPr lang="en-US" sz="2800" dirty="0"/>
              <a:t> </a:t>
            </a:r>
            <a:r>
              <a:rPr lang="en-US" sz="2800" dirty="0" err="1"/>
              <a:t>quyền</a:t>
            </a:r>
            <a:r>
              <a:rPr lang="en-US" sz="2800" dirty="0"/>
              <a:t> </a:t>
            </a:r>
            <a:r>
              <a:rPr lang="en-US" sz="2800" dirty="0" err="1"/>
              <a:t>này</a:t>
            </a:r>
            <a:r>
              <a:rPr lang="en-US" sz="2800" dirty="0"/>
              <a:t>.</a:t>
            </a:r>
            <a:endParaRPr lang="en-US" sz="2700" i="1" dirty="0" smtClean="0">
              <a:latin typeface=".VnAria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checkerboard(across)">
                                      <p:cBhvr>
                                        <p:cTn id="7" dur="5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1" name="Rectangle 3"/>
          <p:cNvSpPr>
            <a:spLocks noGrp="1" noChangeArrowheads="1"/>
          </p:cNvSpPr>
          <p:nvPr>
            <p:ph idx="1"/>
          </p:nvPr>
        </p:nvSpPr>
        <p:spPr>
          <a:xfrm>
            <a:off x="685800" y="1219200"/>
            <a:ext cx="7848600" cy="4648200"/>
          </a:xfrm>
        </p:spPr>
        <p:txBody>
          <a:bodyPr>
            <a:normAutofit fontScale="92500" lnSpcReduction="20000"/>
          </a:bodyPr>
          <a:lstStyle/>
          <a:p>
            <a:pPr>
              <a:lnSpc>
                <a:spcPct val="90000"/>
              </a:lnSpc>
              <a:buNone/>
            </a:pPr>
            <a:r>
              <a:rPr lang="vi-VN" sz="4000" b="1" dirty="0" smtClean="0">
                <a:solidFill>
                  <a:srgbClr val="FF0000"/>
                </a:solidFill>
                <a:latin typeface="+mj-lt"/>
              </a:rPr>
              <a:t>Các điều khoản liên quan</a:t>
            </a:r>
            <a:r>
              <a:rPr lang="pt-BR" sz="3600" b="1" dirty="0" smtClean="0">
                <a:latin typeface="+mj-lt"/>
              </a:rPr>
              <a:t>...</a:t>
            </a:r>
          </a:p>
          <a:p>
            <a:pPr>
              <a:lnSpc>
                <a:spcPct val="90000"/>
              </a:lnSpc>
              <a:buNone/>
            </a:pPr>
            <a:r>
              <a:rPr lang="pt-BR" sz="3600" b="1" dirty="0">
                <a:latin typeface="+mj-lt"/>
              </a:rPr>
              <a:t/>
            </a:r>
            <a:br>
              <a:rPr lang="pt-BR" sz="3600" b="1" dirty="0">
                <a:latin typeface="+mj-lt"/>
              </a:rPr>
            </a:br>
            <a:r>
              <a:rPr lang="vi-VN" sz="3000" b="1" dirty="0" smtClean="0">
                <a:solidFill>
                  <a:schemeClr val="tx2"/>
                </a:solidFill>
                <a:latin typeface="+mj-lt"/>
              </a:rPr>
              <a:t>Điều </a:t>
            </a:r>
            <a:r>
              <a:rPr lang="pt-BR" sz="3000" b="1" dirty="0" smtClean="0">
                <a:solidFill>
                  <a:schemeClr val="tx2"/>
                </a:solidFill>
                <a:latin typeface="+mj-lt"/>
              </a:rPr>
              <a:t>2</a:t>
            </a:r>
            <a:r>
              <a:rPr lang="pt-BR" sz="3000" b="1" dirty="0">
                <a:solidFill>
                  <a:schemeClr val="tx2"/>
                </a:solidFill>
                <a:latin typeface="+mj-lt"/>
              </a:rPr>
              <a:t>:   </a:t>
            </a:r>
            <a:r>
              <a:rPr lang="vi-VN" sz="3000" b="1" dirty="0" smtClean="0">
                <a:solidFill>
                  <a:schemeClr val="tx2"/>
                </a:solidFill>
                <a:latin typeface="+mj-lt"/>
              </a:rPr>
              <a:t>Không phân biệt đối xử</a:t>
            </a:r>
            <a:r>
              <a:rPr lang="pt-BR" sz="3000" b="1" dirty="0">
                <a:solidFill>
                  <a:schemeClr val="tx2"/>
                </a:solidFill>
                <a:latin typeface="+mj-lt"/>
              </a:rPr>
              <a:t/>
            </a:r>
            <a:br>
              <a:rPr lang="pt-BR" sz="3000" b="1" dirty="0">
                <a:solidFill>
                  <a:schemeClr val="tx2"/>
                </a:solidFill>
                <a:latin typeface="+mj-lt"/>
              </a:rPr>
            </a:br>
            <a:r>
              <a:rPr lang="vi-VN" sz="3000" b="1" dirty="0" smtClean="0">
                <a:solidFill>
                  <a:schemeClr val="tx2"/>
                </a:solidFill>
                <a:latin typeface="+mj-lt"/>
              </a:rPr>
              <a:t>Điều </a:t>
            </a:r>
            <a:r>
              <a:rPr lang="pt-BR" sz="3000" b="1" dirty="0" smtClean="0">
                <a:solidFill>
                  <a:schemeClr val="tx2"/>
                </a:solidFill>
                <a:latin typeface="+mj-lt"/>
              </a:rPr>
              <a:t>7</a:t>
            </a:r>
            <a:r>
              <a:rPr lang="pt-BR" sz="3000" b="1" dirty="0">
                <a:solidFill>
                  <a:schemeClr val="tx2"/>
                </a:solidFill>
                <a:latin typeface="+mj-lt"/>
              </a:rPr>
              <a:t>:   </a:t>
            </a:r>
            <a:r>
              <a:rPr lang="vi-VN" sz="3000" b="1" dirty="0" smtClean="0">
                <a:solidFill>
                  <a:schemeClr val="tx2"/>
                </a:solidFill>
                <a:latin typeface="+mj-lt"/>
              </a:rPr>
              <a:t>Quyền có họ tên và quốc tịch</a:t>
            </a:r>
            <a:r>
              <a:rPr lang="pt-BR" sz="3000" b="1" dirty="0">
                <a:solidFill>
                  <a:schemeClr val="tx2"/>
                </a:solidFill>
                <a:latin typeface="+mj-lt"/>
              </a:rPr>
              <a:t/>
            </a:r>
            <a:br>
              <a:rPr lang="pt-BR" sz="3000" b="1" dirty="0">
                <a:solidFill>
                  <a:schemeClr val="tx2"/>
                </a:solidFill>
                <a:latin typeface="+mj-lt"/>
              </a:rPr>
            </a:br>
            <a:r>
              <a:rPr lang="vi-VN" sz="3000" b="1" dirty="0" smtClean="0">
                <a:solidFill>
                  <a:schemeClr val="tx2"/>
                </a:solidFill>
                <a:latin typeface="+mj-lt"/>
              </a:rPr>
              <a:t>Điều </a:t>
            </a:r>
            <a:r>
              <a:rPr lang="pt-BR" sz="3000" b="1" dirty="0" smtClean="0">
                <a:solidFill>
                  <a:schemeClr val="tx2"/>
                </a:solidFill>
                <a:latin typeface="+mj-lt"/>
              </a:rPr>
              <a:t>8</a:t>
            </a:r>
            <a:r>
              <a:rPr lang="pt-BR" sz="3000" b="1" dirty="0">
                <a:solidFill>
                  <a:schemeClr val="tx2"/>
                </a:solidFill>
                <a:latin typeface="+mj-lt"/>
              </a:rPr>
              <a:t>:   </a:t>
            </a:r>
            <a:r>
              <a:rPr lang="vi-VN" sz="3000" b="1" dirty="0" smtClean="0">
                <a:solidFill>
                  <a:schemeClr val="tx2"/>
                </a:solidFill>
                <a:latin typeface="+mj-lt"/>
              </a:rPr>
              <a:t>Quyền được giữ gìn bản sắc</a:t>
            </a:r>
            <a:r>
              <a:rPr lang="pt-BR" sz="3000" b="1" dirty="0">
                <a:solidFill>
                  <a:schemeClr val="tx2"/>
                </a:solidFill>
                <a:latin typeface="+mj-lt"/>
              </a:rPr>
              <a:t/>
            </a:r>
            <a:br>
              <a:rPr lang="pt-BR" sz="3000" b="1" dirty="0">
                <a:solidFill>
                  <a:schemeClr val="tx2"/>
                </a:solidFill>
                <a:latin typeface="+mj-lt"/>
              </a:rPr>
            </a:br>
            <a:r>
              <a:rPr lang="vi-VN" sz="3000" b="1" dirty="0" smtClean="0">
                <a:solidFill>
                  <a:schemeClr val="tx2"/>
                </a:solidFill>
                <a:latin typeface="+mj-lt"/>
              </a:rPr>
              <a:t>Điều 10</a:t>
            </a:r>
            <a:r>
              <a:rPr lang="pt-BR" sz="3000" b="1" dirty="0" smtClean="0">
                <a:solidFill>
                  <a:schemeClr val="tx2"/>
                </a:solidFill>
                <a:latin typeface="+mj-lt"/>
              </a:rPr>
              <a:t>: </a:t>
            </a:r>
            <a:r>
              <a:rPr lang="vi-VN" sz="3000" b="1" dirty="0" smtClean="0">
                <a:solidFill>
                  <a:schemeClr val="tx2"/>
                </a:solidFill>
                <a:latin typeface="+mj-lt"/>
              </a:rPr>
              <a:t>Quyền được sống với cha mẹ</a:t>
            </a:r>
            <a:r>
              <a:rPr lang="pt-BR" sz="3000" b="1" dirty="0">
                <a:solidFill>
                  <a:schemeClr val="tx2"/>
                </a:solidFill>
                <a:latin typeface="+mj-lt"/>
              </a:rPr>
              <a:t/>
            </a:r>
            <a:br>
              <a:rPr lang="pt-BR" sz="3000" b="1" dirty="0">
                <a:solidFill>
                  <a:schemeClr val="tx2"/>
                </a:solidFill>
                <a:latin typeface="+mj-lt"/>
              </a:rPr>
            </a:br>
            <a:r>
              <a:rPr lang="vi-VN" sz="3000" b="1" dirty="0" smtClean="0">
                <a:solidFill>
                  <a:schemeClr val="tx2"/>
                </a:solidFill>
                <a:latin typeface="+mj-lt"/>
              </a:rPr>
              <a:t>Điều 11</a:t>
            </a:r>
            <a:r>
              <a:rPr lang="pt-BR" sz="3000" b="1" dirty="0" smtClean="0">
                <a:solidFill>
                  <a:schemeClr val="tx2"/>
                </a:solidFill>
                <a:latin typeface="+mj-lt"/>
              </a:rPr>
              <a:t>: </a:t>
            </a:r>
            <a:r>
              <a:rPr lang="vi-VN" sz="3000" b="1" dirty="0" smtClean="0">
                <a:solidFill>
                  <a:schemeClr val="tx2"/>
                </a:solidFill>
                <a:latin typeface="+mj-lt"/>
              </a:rPr>
              <a:t>Quyền được bảo vệ không bị buôn bán, bắt cóc  </a:t>
            </a:r>
            <a:r>
              <a:rPr lang="pt-BR" sz="3000" b="1" dirty="0">
                <a:solidFill>
                  <a:schemeClr val="tx2"/>
                </a:solidFill>
                <a:latin typeface="+mj-lt"/>
              </a:rPr>
              <a:t/>
            </a:r>
            <a:br>
              <a:rPr lang="pt-BR" sz="3000" b="1" dirty="0">
                <a:solidFill>
                  <a:schemeClr val="tx2"/>
                </a:solidFill>
                <a:latin typeface="+mj-lt"/>
              </a:rPr>
            </a:br>
            <a:r>
              <a:rPr lang="vi-VN" sz="3000" b="1" dirty="0" smtClean="0">
                <a:solidFill>
                  <a:schemeClr val="tx2"/>
                </a:solidFill>
                <a:latin typeface="+mj-lt"/>
              </a:rPr>
              <a:t>Điều </a:t>
            </a:r>
            <a:r>
              <a:rPr lang="pt-BR" sz="3000" b="1" dirty="0" smtClean="0">
                <a:solidFill>
                  <a:schemeClr val="tx2"/>
                </a:solidFill>
                <a:latin typeface="+mj-lt"/>
              </a:rPr>
              <a:t>16</a:t>
            </a:r>
            <a:r>
              <a:rPr lang="pt-BR" sz="3000" b="1" dirty="0">
                <a:solidFill>
                  <a:schemeClr val="tx2"/>
                </a:solidFill>
                <a:latin typeface="+mj-lt"/>
              </a:rPr>
              <a:t>: </a:t>
            </a:r>
            <a:r>
              <a:rPr lang="vi-VN" sz="3000" b="1" dirty="0" smtClean="0">
                <a:solidFill>
                  <a:schemeClr val="tx2"/>
                </a:solidFill>
                <a:latin typeface="+mj-lt"/>
              </a:rPr>
              <a:t>Quyền được bảo vệ riêng tư</a:t>
            </a:r>
            <a:r>
              <a:rPr lang="pt-BR" sz="3000" b="1" dirty="0">
                <a:solidFill>
                  <a:schemeClr val="tx2"/>
                </a:solidFill>
                <a:latin typeface="+mj-lt"/>
              </a:rPr>
              <a:t/>
            </a:r>
            <a:br>
              <a:rPr lang="pt-BR" sz="3000" b="1" dirty="0">
                <a:solidFill>
                  <a:schemeClr val="tx2"/>
                </a:solidFill>
                <a:latin typeface="+mj-lt"/>
              </a:rPr>
            </a:br>
            <a:r>
              <a:rPr lang="vi-VN" sz="3000" b="1" dirty="0" smtClean="0">
                <a:solidFill>
                  <a:schemeClr val="tx2"/>
                </a:solidFill>
                <a:latin typeface="+mj-lt"/>
              </a:rPr>
              <a:t>Điều 19</a:t>
            </a:r>
            <a:r>
              <a:rPr lang="pt-BR" sz="3000" b="1" dirty="0" smtClean="0">
                <a:solidFill>
                  <a:schemeClr val="tx2"/>
                </a:solidFill>
                <a:latin typeface="+mj-lt"/>
              </a:rPr>
              <a:t>: </a:t>
            </a:r>
            <a:r>
              <a:rPr lang="vi-VN" sz="3000" b="1" dirty="0" smtClean="0">
                <a:solidFill>
                  <a:schemeClr val="tx2"/>
                </a:solidFill>
                <a:latin typeface="+mj-lt"/>
              </a:rPr>
              <a:t>Quyền được bảo vệ không bị lạm dụng</a:t>
            </a:r>
            <a:r>
              <a:rPr lang="pt-BR" sz="3000" b="1" dirty="0">
                <a:solidFill>
                  <a:schemeClr val="tx2"/>
                </a:solidFill>
                <a:latin typeface=".VnTime" pitchFamily="34" charset="0"/>
              </a:rPr>
              <a:t/>
            </a:r>
            <a:br>
              <a:rPr lang="pt-BR" sz="3000" b="1" dirty="0">
                <a:solidFill>
                  <a:schemeClr val="tx2"/>
                </a:solidFill>
                <a:latin typeface=".VnTime" pitchFamily="34" charset="0"/>
              </a:rPr>
            </a:br>
            <a:r>
              <a:rPr lang="pt-BR" sz="3000" dirty="0">
                <a:latin typeface=".VnTime" pitchFamily="34" charset="0"/>
              </a:rPr>
              <a:t/>
            </a:r>
            <a:br>
              <a:rPr lang="pt-BR" sz="3000" dirty="0">
                <a:latin typeface=".VnTime" pitchFamily="34" charset="0"/>
              </a:rPr>
            </a:br>
            <a:r>
              <a:rPr lang="pt-BR" sz="3000" dirty="0">
                <a:latin typeface=".VnTime" pitchFamily="34" charset="0"/>
              </a:rPr>
              <a:t> </a:t>
            </a:r>
            <a:br>
              <a:rPr lang="pt-BR" sz="3000" dirty="0">
                <a:latin typeface=".VnTime" pitchFamily="34" charset="0"/>
              </a:rPr>
            </a:br>
            <a:endParaRPr lang="en-US" sz="3000" dirty="0">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9" name="Rectangle 3"/>
          <p:cNvSpPr>
            <a:spLocks noGrp="1" noChangeArrowheads="1"/>
          </p:cNvSpPr>
          <p:nvPr>
            <p:ph idx="1"/>
          </p:nvPr>
        </p:nvSpPr>
        <p:spPr>
          <a:xfrm>
            <a:off x="228600" y="1143000"/>
            <a:ext cx="8686800" cy="4572000"/>
          </a:xfrm>
        </p:spPr>
        <p:txBody>
          <a:bodyPr/>
          <a:lstStyle/>
          <a:p>
            <a:pPr>
              <a:lnSpc>
                <a:spcPct val="90000"/>
              </a:lnSpc>
              <a:buFontTx/>
              <a:buNone/>
            </a:pPr>
            <a:r>
              <a:rPr lang="pt-BR" sz="2800" b="1" dirty="0" smtClean="0">
                <a:solidFill>
                  <a:schemeClr val="tx2"/>
                </a:solidFill>
                <a:latin typeface=".VnTime" pitchFamily="34" charset="0"/>
              </a:rPr>
              <a:t> </a:t>
            </a:r>
            <a:endParaRPr lang="pt-BR" sz="2800" b="1" dirty="0">
              <a:solidFill>
                <a:schemeClr val="tx2"/>
              </a:solidFill>
              <a:latin typeface=".VnTime" pitchFamily="34" charset="0"/>
            </a:endParaRPr>
          </a:p>
          <a:p>
            <a:pPr>
              <a:lnSpc>
                <a:spcPct val="90000"/>
              </a:lnSpc>
              <a:buFontTx/>
              <a:buNone/>
            </a:pPr>
            <a:r>
              <a:rPr lang="vi-VN" sz="2800" b="1" dirty="0" smtClean="0">
                <a:solidFill>
                  <a:schemeClr val="tx2"/>
                </a:solidFill>
                <a:latin typeface="Arial" panose="020B0604020202020204" pitchFamily="34" charset="0"/>
                <a:cs typeface="Arial" panose="020B0604020202020204" pitchFamily="34" charset="0"/>
              </a:rPr>
              <a:t>Điều </a:t>
            </a:r>
            <a:r>
              <a:rPr lang="pt-BR" sz="2800" b="1" dirty="0" smtClean="0">
                <a:solidFill>
                  <a:schemeClr val="tx2"/>
                </a:solidFill>
                <a:latin typeface="Arial" panose="020B0604020202020204" pitchFamily="34" charset="0"/>
                <a:cs typeface="Arial" panose="020B0604020202020204" pitchFamily="34" charset="0"/>
              </a:rPr>
              <a:t>20:   </a:t>
            </a:r>
            <a:r>
              <a:rPr lang="vi-VN" sz="2800" b="1" dirty="0" smtClean="0">
                <a:solidFill>
                  <a:schemeClr val="tx2"/>
                </a:solidFill>
                <a:latin typeface="Arial" panose="020B0604020202020204" pitchFamily="34" charset="0"/>
                <a:cs typeface="Arial" panose="020B0604020202020204" pitchFamily="34" charset="0"/>
              </a:rPr>
              <a:t> Bảo vệ trẻ em không gia đình </a:t>
            </a:r>
            <a:endParaRPr lang="pt-BR" sz="2800" b="1" dirty="0" smtClean="0">
              <a:solidFill>
                <a:schemeClr val="tx2"/>
              </a:solidFill>
              <a:latin typeface="Arial" panose="020B0604020202020204" pitchFamily="34" charset="0"/>
              <a:cs typeface="Arial" panose="020B0604020202020204" pitchFamily="34" charset="0"/>
            </a:endParaRPr>
          </a:p>
          <a:p>
            <a:pPr>
              <a:lnSpc>
                <a:spcPct val="90000"/>
              </a:lnSpc>
              <a:buFontTx/>
              <a:buNone/>
            </a:pPr>
            <a:r>
              <a:rPr lang="vi-VN" sz="2800" b="1" dirty="0" smtClean="0">
                <a:solidFill>
                  <a:schemeClr val="tx2"/>
                </a:solidFill>
                <a:latin typeface="Arial" panose="020B0604020202020204" pitchFamily="34" charset="0"/>
                <a:cs typeface="Arial" panose="020B0604020202020204" pitchFamily="34" charset="0"/>
              </a:rPr>
              <a:t>Điều </a:t>
            </a:r>
            <a:r>
              <a:rPr lang="pt-BR" sz="2800" b="1" dirty="0" smtClean="0">
                <a:solidFill>
                  <a:schemeClr val="tx2"/>
                </a:solidFill>
                <a:latin typeface="Arial" panose="020B0604020202020204" pitchFamily="34" charset="0"/>
                <a:cs typeface="Arial" panose="020B0604020202020204" pitchFamily="34" charset="0"/>
              </a:rPr>
              <a:t>21:   </a:t>
            </a:r>
            <a:r>
              <a:rPr lang="vi-VN" sz="2800" b="1" dirty="0" smtClean="0">
                <a:solidFill>
                  <a:schemeClr val="tx2"/>
                </a:solidFill>
                <a:latin typeface="Arial" panose="020B0604020202020204" pitchFamily="34" charset="0"/>
                <a:cs typeface="Arial" panose="020B0604020202020204" pitchFamily="34" charset="0"/>
              </a:rPr>
              <a:t>Cho nhận con nuôi</a:t>
            </a:r>
            <a:endParaRPr lang="pt-BR" sz="2800" dirty="0" smtClean="0">
              <a:latin typeface="Arial" panose="020B0604020202020204" pitchFamily="34" charset="0"/>
              <a:cs typeface="Arial" panose="020B0604020202020204" pitchFamily="34" charset="0"/>
            </a:endParaRPr>
          </a:p>
          <a:p>
            <a:pPr>
              <a:lnSpc>
                <a:spcPct val="90000"/>
              </a:lnSpc>
              <a:buFontTx/>
              <a:buNone/>
            </a:pPr>
            <a:r>
              <a:rPr lang="vi-VN" sz="2800" b="1" dirty="0" smtClean="0">
                <a:solidFill>
                  <a:schemeClr val="tx2"/>
                </a:solidFill>
                <a:latin typeface="Arial" panose="020B0604020202020204" pitchFamily="34" charset="0"/>
                <a:cs typeface="Arial" panose="020B0604020202020204" pitchFamily="34" charset="0"/>
              </a:rPr>
              <a:t>Điều </a:t>
            </a:r>
            <a:r>
              <a:rPr lang="pt-BR" sz="2800" b="1" dirty="0" smtClean="0">
                <a:solidFill>
                  <a:schemeClr val="tx2"/>
                </a:solidFill>
                <a:latin typeface="Arial" panose="020B0604020202020204" pitchFamily="34" charset="0"/>
                <a:cs typeface="Arial" panose="020B0604020202020204" pitchFamily="34" charset="0"/>
              </a:rPr>
              <a:t>23</a:t>
            </a:r>
            <a:r>
              <a:rPr lang="pt-BR" sz="2800" b="1" dirty="0">
                <a:solidFill>
                  <a:schemeClr val="tx2"/>
                </a:solidFill>
                <a:latin typeface="Arial" panose="020B0604020202020204" pitchFamily="34" charset="0"/>
                <a:cs typeface="Arial" panose="020B0604020202020204" pitchFamily="34" charset="0"/>
              </a:rPr>
              <a:t>: </a:t>
            </a:r>
            <a:r>
              <a:rPr lang="pt-BR" sz="2800" b="1" dirty="0" smtClean="0">
                <a:solidFill>
                  <a:schemeClr val="tx2"/>
                </a:solidFill>
                <a:latin typeface="Arial" panose="020B0604020202020204" pitchFamily="34" charset="0"/>
                <a:cs typeface="Arial" panose="020B0604020202020204" pitchFamily="34" charset="0"/>
              </a:rPr>
              <a:t>  </a:t>
            </a:r>
            <a:r>
              <a:rPr lang="vi-VN" sz="2800" b="1" dirty="0" smtClean="0">
                <a:solidFill>
                  <a:schemeClr val="tx2"/>
                </a:solidFill>
                <a:latin typeface="Arial" panose="020B0604020202020204" pitchFamily="34" charset="0"/>
                <a:cs typeface="Arial" panose="020B0604020202020204" pitchFamily="34" charset="0"/>
              </a:rPr>
              <a:t>Quyền của trẻ em khuyết tật</a:t>
            </a:r>
            <a:endParaRPr lang="pt-BR" sz="2800" b="1" dirty="0" smtClean="0">
              <a:solidFill>
                <a:schemeClr val="tx2"/>
              </a:solidFill>
              <a:latin typeface="Arial" panose="020B0604020202020204" pitchFamily="34" charset="0"/>
              <a:cs typeface="Arial" panose="020B0604020202020204" pitchFamily="34" charset="0"/>
            </a:endParaRPr>
          </a:p>
          <a:p>
            <a:pPr>
              <a:lnSpc>
                <a:spcPct val="90000"/>
              </a:lnSpc>
              <a:buFontTx/>
              <a:buNone/>
            </a:pPr>
            <a:r>
              <a:rPr lang="vi-VN" sz="2800" b="1" dirty="0" smtClean="0">
                <a:solidFill>
                  <a:schemeClr val="tx2"/>
                </a:solidFill>
                <a:latin typeface="Arial" panose="020B0604020202020204" pitchFamily="34" charset="0"/>
                <a:cs typeface="Arial" panose="020B0604020202020204" pitchFamily="34" charset="0"/>
              </a:rPr>
              <a:t>Điều </a:t>
            </a:r>
            <a:r>
              <a:rPr lang="pt-BR" sz="2800" b="1" dirty="0" smtClean="0">
                <a:solidFill>
                  <a:schemeClr val="tx2"/>
                </a:solidFill>
                <a:latin typeface="Arial" panose="020B0604020202020204" pitchFamily="34" charset="0"/>
                <a:cs typeface="Arial" panose="020B0604020202020204" pitchFamily="34" charset="0"/>
              </a:rPr>
              <a:t>30</a:t>
            </a:r>
            <a:r>
              <a:rPr lang="pt-BR" sz="2800" b="1" dirty="0">
                <a:solidFill>
                  <a:schemeClr val="tx2"/>
                </a:solidFill>
                <a:latin typeface="Arial" panose="020B0604020202020204" pitchFamily="34" charset="0"/>
                <a:cs typeface="Arial" panose="020B0604020202020204" pitchFamily="34" charset="0"/>
              </a:rPr>
              <a:t>: </a:t>
            </a:r>
            <a:r>
              <a:rPr lang="pt-BR" sz="2800" b="1" dirty="0" smtClean="0">
                <a:solidFill>
                  <a:schemeClr val="tx2"/>
                </a:solidFill>
                <a:latin typeface="Arial" panose="020B0604020202020204" pitchFamily="34" charset="0"/>
                <a:cs typeface="Arial" panose="020B0604020202020204" pitchFamily="34" charset="0"/>
              </a:rPr>
              <a:t>   </a:t>
            </a:r>
            <a:r>
              <a:rPr lang="vi-VN" sz="2800" b="1" dirty="0" smtClean="0">
                <a:solidFill>
                  <a:schemeClr val="tx2"/>
                </a:solidFill>
                <a:latin typeface="Arial" panose="020B0604020202020204" pitchFamily="34" charset="0"/>
                <a:cs typeface="Arial" panose="020B0604020202020204" pitchFamily="34" charset="0"/>
              </a:rPr>
              <a:t>Quyền của trẻ em dân tộc thiểu số được hưởng nên văn hóa theo tôn giáo và tiếng nói của dân tộc mình  </a:t>
            </a:r>
            <a:endParaRPr lang="pt-BR" sz="2800" b="1" dirty="0">
              <a:solidFill>
                <a:schemeClr val="tx2"/>
              </a:solidFill>
              <a:latin typeface="Arial" panose="020B0604020202020204" pitchFamily="34" charset="0"/>
              <a:cs typeface="Arial" panose="020B0604020202020204" pitchFamily="34" charset="0"/>
            </a:endParaRPr>
          </a:p>
          <a:p>
            <a:pPr>
              <a:lnSpc>
                <a:spcPct val="90000"/>
              </a:lnSpc>
              <a:buFontTx/>
              <a:buNone/>
            </a:pPr>
            <a:r>
              <a:rPr lang="vi-VN" sz="2800" b="1" dirty="0" smtClean="0">
                <a:solidFill>
                  <a:schemeClr val="tx2"/>
                </a:solidFill>
                <a:latin typeface="Arial" panose="020B0604020202020204" pitchFamily="34" charset="0"/>
                <a:cs typeface="Arial" panose="020B0604020202020204" pitchFamily="34" charset="0"/>
              </a:rPr>
              <a:t>Điều </a:t>
            </a:r>
            <a:r>
              <a:rPr lang="pt-BR" sz="2800" b="1" dirty="0" smtClean="0">
                <a:solidFill>
                  <a:schemeClr val="tx2"/>
                </a:solidFill>
                <a:latin typeface="Arial" panose="020B0604020202020204" pitchFamily="34" charset="0"/>
                <a:cs typeface="Arial" panose="020B0604020202020204" pitchFamily="34" charset="0"/>
              </a:rPr>
              <a:t>32</a:t>
            </a:r>
            <a:r>
              <a:rPr lang="pt-BR" sz="2800" b="1" dirty="0">
                <a:solidFill>
                  <a:schemeClr val="tx2"/>
                </a:solidFill>
                <a:latin typeface="Arial" panose="020B0604020202020204" pitchFamily="34" charset="0"/>
                <a:cs typeface="Arial" panose="020B0604020202020204" pitchFamily="34" charset="0"/>
              </a:rPr>
              <a:t>: </a:t>
            </a:r>
            <a:r>
              <a:rPr lang="pt-BR" sz="2800" b="1" dirty="0" smtClean="0">
                <a:solidFill>
                  <a:schemeClr val="tx2"/>
                </a:solidFill>
                <a:latin typeface="Arial" panose="020B0604020202020204" pitchFamily="34" charset="0"/>
                <a:cs typeface="Arial" panose="020B0604020202020204" pitchFamily="34" charset="0"/>
              </a:rPr>
              <a:t>    Lao </a:t>
            </a:r>
            <a:r>
              <a:rPr lang="vi-VN" sz="2800" b="1" dirty="0" smtClean="0">
                <a:solidFill>
                  <a:schemeClr val="tx2"/>
                </a:solidFill>
                <a:latin typeface="Arial" panose="020B0604020202020204" pitchFamily="34" charset="0"/>
                <a:cs typeface="Arial" panose="020B0604020202020204" pitchFamily="34" charset="0"/>
              </a:rPr>
              <a:t>động trẻ em </a:t>
            </a:r>
            <a:endParaRPr lang="pt-BR" sz="2800" b="1" dirty="0">
              <a:solidFill>
                <a:schemeClr val="tx2"/>
              </a:solidFill>
              <a:latin typeface="Arial" panose="020B0604020202020204" pitchFamily="34" charset="0"/>
              <a:cs typeface="Arial" panose="020B0604020202020204" pitchFamily="34" charset="0"/>
            </a:endParaRPr>
          </a:p>
          <a:p>
            <a:pPr>
              <a:lnSpc>
                <a:spcPct val="90000"/>
              </a:lnSpc>
              <a:buFontTx/>
              <a:buNone/>
            </a:pPr>
            <a:endParaRPr lang="en-US" sz="2800" b="1" dirty="0">
              <a:solidFill>
                <a:schemeClr val="tx2"/>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5" name="Rectangle 3"/>
          <p:cNvSpPr>
            <a:spLocks noGrp="1" noChangeArrowheads="1"/>
          </p:cNvSpPr>
          <p:nvPr>
            <p:ph idx="1"/>
          </p:nvPr>
        </p:nvSpPr>
        <p:spPr>
          <a:xfrm>
            <a:off x="381000" y="1219200"/>
            <a:ext cx="8534400" cy="4876800"/>
          </a:xfrm>
        </p:spPr>
        <p:txBody>
          <a:bodyPr>
            <a:normAutofit/>
          </a:bodyPr>
          <a:lstStyle/>
          <a:p>
            <a:pPr>
              <a:buFontTx/>
              <a:buNone/>
            </a:pPr>
            <a:r>
              <a:rPr lang="vi-VN" sz="2800" b="1" dirty="0" smtClean="0">
                <a:solidFill>
                  <a:schemeClr val="tx2"/>
                </a:solidFill>
                <a:latin typeface="Arial" panose="020B0604020202020204" pitchFamily="34" charset="0"/>
                <a:cs typeface="Arial" panose="020B0604020202020204" pitchFamily="34" charset="0"/>
              </a:rPr>
              <a:t>Điều </a:t>
            </a:r>
            <a:r>
              <a:rPr lang="pt-BR" sz="2800" b="1" dirty="0" smtClean="0">
                <a:solidFill>
                  <a:schemeClr val="tx2"/>
                </a:solidFill>
                <a:latin typeface="Arial" panose="020B0604020202020204" pitchFamily="34" charset="0"/>
                <a:cs typeface="Arial" panose="020B0604020202020204" pitchFamily="34" charset="0"/>
              </a:rPr>
              <a:t>33</a:t>
            </a:r>
            <a:r>
              <a:rPr lang="pt-BR" sz="2800" b="1" dirty="0">
                <a:solidFill>
                  <a:schemeClr val="tx2"/>
                </a:solidFill>
                <a:latin typeface="Arial" panose="020B0604020202020204" pitchFamily="34" charset="0"/>
                <a:cs typeface="Arial" panose="020B0604020202020204" pitchFamily="34" charset="0"/>
              </a:rPr>
              <a:t>: </a:t>
            </a:r>
            <a:r>
              <a:rPr lang="vi-VN" sz="2800" b="1" dirty="0" smtClean="0">
                <a:solidFill>
                  <a:schemeClr val="tx2"/>
                </a:solidFill>
                <a:latin typeface="Arial" panose="020B0604020202020204" pitchFamily="34" charset="0"/>
                <a:cs typeface="Arial" panose="020B0604020202020204" pitchFamily="34" charset="0"/>
              </a:rPr>
              <a:t>Quyền được bảo vệ khỏi tệ nạn ma túy </a:t>
            </a:r>
            <a:r>
              <a:rPr lang="pt-BR" sz="2800" b="1" dirty="0" smtClean="0">
                <a:solidFill>
                  <a:schemeClr val="tx2"/>
                </a:solidFill>
                <a:latin typeface="Arial" panose="020B0604020202020204" pitchFamily="34" charset="0"/>
                <a:cs typeface="Arial" panose="020B0604020202020204" pitchFamily="34" charset="0"/>
              </a:rPr>
              <a:t>ma </a:t>
            </a:r>
            <a:r>
              <a:rPr lang="pt-BR" sz="2800" b="1" dirty="0">
                <a:solidFill>
                  <a:schemeClr val="tx2"/>
                </a:solidFill>
                <a:latin typeface="Arial" panose="020B0604020202020204" pitchFamily="34" charset="0"/>
                <a:cs typeface="Arial" panose="020B0604020202020204" pitchFamily="34" charset="0"/>
              </a:rPr>
              <a:t>tuý</a:t>
            </a:r>
            <a:r>
              <a:rPr lang="pt-BR" sz="2800" b="1" dirty="0" smtClean="0">
                <a:solidFill>
                  <a:schemeClr val="tx2"/>
                </a:solidFill>
                <a:latin typeface="Arial" panose="020B0604020202020204" pitchFamily="34" charset="0"/>
                <a:cs typeface="Arial" panose="020B0604020202020204" pitchFamily="34" charset="0"/>
              </a:rPr>
              <a:t>.</a:t>
            </a:r>
            <a:endParaRPr lang="vi-VN" sz="2800" b="1" dirty="0">
              <a:solidFill>
                <a:schemeClr val="tx2"/>
              </a:solidFill>
              <a:latin typeface="Arial" panose="020B0604020202020204" pitchFamily="34" charset="0"/>
              <a:cs typeface="Arial" panose="020B0604020202020204" pitchFamily="34" charset="0"/>
            </a:endParaRPr>
          </a:p>
          <a:p>
            <a:pPr>
              <a:buFontTx/>
              <a:buNone/>
            </a:pPr>
            <a:r>
              <a:rPr lang="vi-VN" sz="2800" b="1" dirty="0" smtClean="0">
                <a:solidFill>
                  <a:schemeClr val="tx2"/>
                </a:solidFill>
                <a:latin typeface="Arial" panose="020B0604020202020204" pitchFamily="34" charset="0"/>
                <a:cs typeface="Arial" panose="020B0604020202020204" pitchFamily="34" charset="0"/>
              </a:rPr>
              <a:t>Điều</a:t>
            </a:r>
            <a:r>
              <a:rPr lang="fr-FR" sz="2800" b="1" dirty="0" smtClean="0">
                <a:solidFill>
                  <a:schemeClr val="tx2"/>
                </a:solidFill>
                <a:latin typeface="Arial" panose="020B0604020202020204" pitchFamily="34" charset="0"/>
                <a:cs typeface="Arial" panose="020B0604020202020204" pitchFamily="34" charset="0"/>
              </a:rPr>
              <a:t> </a:t>
            </a:r>
            <a:r>
              <a:rPr lang="fr-FR" sz="2800" b="1" dirty="0">
                <a:solidFill>
                  <a:schemeClr val="tx2"/>
                </a:solidFill>
                <a:latin typeface="Arial" panose="020B0604020202020204" pitchFamily="34" charset="0"/>
                <a:cs typeface="Arial" panose="020B0604020202020204" pitchFamily="34" charset="0"/>
              </a:rPr>
              <a:t>34: </a:t>
            </a:r>
            <a:r>
              <a:rPr lang="vi-VN" sz="2800" b="1" dirty="0" smtClean="0">
                <a:solidFill>
                  <a:schemeClr val="tx2"/>
                </a:solidFill>
                <a:latin typeface="Arial" panose="020B0604020202020204" pitchFamily="34" charset="0"/>
                <a:cs typeface="Arial" panose="020B0604020202020204" pitchFamily="34" charset="0"/>
              </a:rPr>
              <a:t>Bảo vệ tránh bị lạm dụng tình dục</a:t>
            </a:r>
            <a:r>
              <a:rPr lang="fr-FR" sz="2800" b="1" dirty="0" smtClean="0">
                <a:solidFill>
                  <a:schemeClr val="tx2"/>
                </a:solidFill>
                <a:latin typeface="Arial" panose="020B0604020202020204" pitchFamily="34" charset="0"/>
                <a:cs typeface="Arial" panose="020B0604020202020204" pitchFamily="34" charset="0"/>
              </a:rPr>
              <a:t>.</a:t>
            </a:r>
          </a:p>
          <a:p>
            <a:pPr>
              <a:buFontTx/>
              <a:buNone/>
            </a:pPr>
            <a:r>
              <a:rPr lang="vi-VN" sz="2800" b="1" dirty="0" smtClean="0">
                <a:solidFill>
                  <a:schemeClr val="tx2"/>
                </a:solidFill>
                <a:latin typeface="Arial" panose="020B0604020202020204" pitchFamily="34" charset="0"/>
                <a:cs typeface="Arial" panose="020B0604020202020204" pitchFamily="34" charset="0"/>
              </a:rPr>
              <a:t>Điều </a:t>
            </a:r>
            <a:r>
              <a:rPr lang="pt-BR" sz="2800" b="1" dirty="0" smtClean="0">
                <a:solidFill>
                  <a:schemeClr val="tx2"/>
                </a:solidFill>
                <a:latin typeface="Arial" panose="020B0604020202020204" pitchFamily="34" charset="0"/>
                <a:cs typeface="Arial" panose="020B0604020202020204" pitchFamily="34" charset="0"/>
              </a:rPr>
              <a:t>35</a:t>
            </a:r>
            <a:r>
              <a:rPr lang="pt-BR" sz="2800" b="1" dirty="0">
                <a:solidFill>
                  <a:schemeClr val="tx2"/>
                </a:solidFill>
                <a:latin typeface="Arial" panose="020B0604020202020204" pitchFamily="34" charset="0"/>
                <a:cs typeface="Arial" panose="020B0604020202020204" pitchFamily="34" charset="0"/>
              </a:rPr>
              <a:t>: </a:t>
            </a:r>
            <a:r>
              <a:rPr lang="vi-VN" sz="2800" b="1" dirty="0" smtClean="0">
                <a:solidFill>
                  <a:schemeClr val="tx2"/>
                </a:solidFill>
                <a:latin typeface="Arial" panose="020B0604020202020204" pitchFamily="34" charset="0"/>
                <a:cs typeface="Arial" panose="020B0604020202020204" pitchFamily="34" charset="0"/>
              </a:rPr>
              <a:t>Bảo vệ không bị buôn bán bắt cóc</a:t>
            </a:r>
            <a:endParaRPr lang="pt-BR" sz="2800" b="1" dirty="0" smtClean="0">
              <a:solidFill>
                <a:schemeClr val="tx2"/>
              </a:solidFill>
              <a:latin typeface="Arial" panose="020B0604020202020204" pitchFamily="34" charset="0"/>
              <a:cs typeface="Arial" panose="020B0604020202020204" pitchFamily="34" charset="0"/>
            </a:endParaRPr>
          </a:p>
          <a:p>
            <a:pPr>
              <a:buFontTx/>
              <a:buNone/>
            </a:pPr>
            <a:r>
              <a:rPr lang="vi-VN" sz="2800" b="1" dirty="0" smtClean="0">
                <a:solidFill>
                  <a:schemeClr val="tx2"/>
                </a:solidFill>
                <a:latin typeface="Arial" panose="020B0604020202020204" pitchFamily="34" charset="0"/>
                <a:cs typeface="Arial" panose="020B0604020202020204" pitchFamily="34" charset="0"/>
              </a:rPr>
              <a:t>Điều</a:t>
            </a:r>
            <a:r>
              <a:rPr lang="pt-BR" sz="2800" b="1" dirty="0" smtClean="0">
                <a:solidFill>
                  <a:schemeClr val="tx2"/>
                </a:solidFill>
                <a:latin typeface="Arial" panose="020B0604020202020204" pitchFamily="34" charset="0"/>
                <a:cs typeface="Arial" panose="020B0604020202020204" pitchFamily="34" charset="0"/>
              </a:rPr>
              <a:t> </a:t>
            </a:r>
            <a:r>
              <a:rPr lang="pt-BR" sz="2800" b="1" dirty="0">
                <a:solidFill>
                  <a:schemeClr val="tx2"/>
                </a:solidFill>
                <a:latin typeface="Arial" panose="020B0604020202020204" pitchFamily="34" charset="0"/>
                <a:cs typeface="Arial" panose="020B0604020202020204" pitchFamily="34" charset="0"/>
              </a:rPr>
              <a:t>36: </a:t>
            </a:r>
            <a:r>
              <a:rPr lang="vi-VN" sz="2800" b="1" dirty="0" smtClean="0">
                <a:solidFill>
                  <a:schemeClr val="tx2"/>
                </a:solidFill>
                <a:latin typeface="Arial" panose="020B0604020202020204" pitchFamily="34" charset="0"/>
                <a:cs typeface="Arial" panose="020B0604020202020204" pitchFamily="34" charset="0"/>
              </a:rPr>
              <a:t>Quyền được bảo vệ khỏi các hình thức bóc lột khác</a:t>
            </a:r>
            <a:r>
              <a:rPr lang="pt-BR" sz="2800" b="1" dirty="0" smtClean="0">
                <a:solidFill>
                  <a:schemeClr val="tx2"/>
                </a:solidFill>
                <a:latin typeface="Arial" panose="020B0604020202020204" pitchFamily="34" charset="0"/>
                <a:cs typeface="Arial" panose="020B0604020202020204" pitchFamily="34" charset="0"/>
              </a:rPr>
              <a:t>.</a:t>
            </a:r>
          </a:p>
          <a:p>
            <a:pPr>
              <a:buFontTx/>
              <a:buNone/>
            </a:pPr>
            <a:r>
              <a:rPr lang="vi-VN" sz="2800" b="1" dirty="0" smtClean="0">
                <a:solidFill>
                  <a:schemeClr val="tx2"/>
                </a:solidFill>
                <a:latin typeface="Arial" panose="020B0604020202020204" pitchFamily="34" charset="0"/>
                <a:cs typeface="Arial" panose="020B0604020202020204" pitchFamily="34" charset="0"/>
              </a:rPr>
              <a:t>Điều </a:t>
            </a:r>
            <a:r>
              <a:rPr lang="pt-BR" sz="2800" b="1" dirty="0" smtClean="0">
                <a:solidFill>
                  <a:schemeClr val="tx2"/>
                </a:solidFill>
                <a:latin typeface="Arial" panose="020B0604020202020204" pitchFamily="34" charset="0"/>
                <a:cs typeface="Arial" panose="020B0604020202020204" pitchFamily="34" charset="0"/>
              </a:rPr>
              <a:t>37</a:t>
            </a:r>
            <a:r>
              <a:rPr lang="pt-BR" sz="2800" b="1" dirty="0">
                <a:solidFill>
                  <a:schemeClr val="tx2"/>
                </a:solidFill>
                <a:latin typeface="Arial" panose="020B0604020202020204" pitchFamily="34" charset="0"/>
                <a:cs typeface="Arial" panose="020B0604020202020204" pitchFamily="34" charset="0"/>
              </a:rPr>
              <a:t>: </a:t>
            </a:r>
            <a:r>
              <a:rPr lang="vi-VN" sz="2800" b="1" dirty="0" smtClean="0">
                <a:solidFill>
                  <a:schemeClr val="tx2"/>
                </a:solidFill>
                <a:latin typeface="Arial" panose="020B0604020202020204" pitchFamily="34" charset="0"/>
                <a:cs typeface="Arial" panose="020B0604020202020204" pitchFamily="34" charset="0"/>
              </a:rPr>
              <a:t>Quyền được bảo vệ không bị tra tấn, đánh đập, nhục hình  </a:t>
            </a:r>
            <a:endParaRPr lang="pt-BR" sz="2800" b="1" dirty="0">
              <a:solidFill>
                <a:schemeClr val="tx2"/>
              </a:solidFill>
              <a:latin typeface="Arial" panose="020B0604020202020204" pitchFamily="34" charset="0"/>
              <a:cs typeface="Arial" panose="020B0604020202020204" pitchFamily="34" charset="0"/>
            </a:endParaRPr>
          </a:p>
          <a:p>
            <a:pPr>
              <a:buFontTx/>
              <a:buNone/>
            </a:pPr>
            <a:r>
              <a:rPr lang="vi-VN" sz="2800" b="1" dirty="0" smtClean="0">
                <a:solidFill>
                  <a:schemeClr val="tx2"/>
                </a:solidFill>
                <a:latin typeface="Arial" panose="020B0604020202020204" pitchFamily="34" charset="0"/>
                <a:cs typeface="Arial" panose="020B0604020202020204" pitchFamily="34" charset="0"/>
              </a:rPr>
              <a:t>Điều </a:t>
            </a:r>
            <a:r>
              <a:rPr lang="pt-BR" sz="2800" b="1" dirty="0" smtClean="0">
                <a:solidFill>
                  <a:schemeClr val="tx2"/>
                </a:solidFill>
                <a:latin typeface="Arial" panose="020B0604020202020204" pitchFamily="34" charset="0"/>
                <a:cs typeface="Arial" panose="020B0604020202020204" pitchFamily="34" charset="0"/>
              </a:rPr>
              <a:t>39</a:t>
            </a:r>
            <a:r>
              <a:rPr lang="pt-BR" sz="2800" b="1" dirty="0">
                <a:solidFill>
                  <a:schemeClr val="tx2"/>
                </a:solidFill>
                <a:latin typeface="Arial" panose="020B0604020202020204" pitchFamily="34" charset="0"/>
                <a:cs typeface="Arial" panose="020B0604020202020204" pitchFamily="34" charset="0"/>
              </a:rPr>
              <a:t>: </a:t>
            </a:r>
            <a:r>
              <a:rPr lang="vi-VN" sz="2800" b="1" dirty="0" smtClean="0">
                <a:solidFill>
                  <a:schemeClr val="tx2"/>
                </a:solidFill>
                <a:latin typeface="Arial" panose="020B0604020202020204" pitchFamily="34" charset="0"/>
                <a:cs typeface="Arial" panose="020B0604020202020204" pitchFamily="34" charset="0"/>
              </a:rPr>
              <a:t>Quyền được chăm sóc, phục hồi</a:t>
            </a:r>
            <a:r>
              <a:rPr lang="pt-BR" sz="2800" b="1" dirty="0" smtClean="0">
                <a:solidFill>
                  <a:schemeClr val="tx2"/>
                </a:solidFill>
                <a:latin typeface="Arial" panose="020B0604020202020204" pitchFamily="34" charset="0"/>
                <a:cs typeface="Arial" panose="020B0604020202020204" pitchFamily="34" charset="0"/>
              </a:rPr>
              <a:t>.</a:t>
            </a:r>
            <a:r>
              <a:rPr lang="pt-BR" sz="2800" b="1" dirty="0">
                <a:solidFill>
                  <a:schemeClr val="tx2"/>
                </a:solidFill>
                <a:latin typeface=".VnTime" pitchFamily="34" charset="0"/>
              </a:rPr>
              <a:t/>
            </a:r>
            <a:br>
              <a:rPr lang="pt-BR" sz="2800" b="1" dirty="0">
                <a:solidFill>
                  <a:schemeClr val="tx2"/>
                </a:solidFill>
                <a:latin typeface=".VnTime" pitchFamily="34" charset="0"/>
              </a:rPr>
            </a:br>
            <a:r>
              <a:rPr lang="pt-BR" sz="2800" b="1" dirty="0" smtClean="0">
                <a:solidFill>
                  <a:schemeClr val="tx2"/>
                </a:solidFill>
                <a:latin typeface=".VnTime" pitchFamily="34" charset="0"/>
              </a:rPr>
              <a:t> </a:t>
            </a:r>
            <a:endParaRPr lang="en-US" sz="2800" b="1" dirty="0">
              <a:solidFill>
                <a:schemeClr val="tx2"/>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7" name="Rectangle 5"/>
          <p:cNvSpPr>
            <a:spLocks noGrp="1" noChangeArrowheads="1"/>
          </p:cNvSpPr>
          <p:nvPr>
            <p:ph idx="1"/>
          </p:nvPr>
        </p:nvSpPr>
        <p:spPr>
          <a:xfrm>
            <a:off x="685800" y="990600"/>
            <a:ext cx="7772400" cy="5029200"/>
          </a:xfrm>
          <a:noFill/>
          <a:ln/>
        </p:spPr>
        <p:txBody>
          <a:bodyPr>
            <a:normAutofit fontScale="85000" lnSpcReduction="20000"/>
          </a:bodyPr>
          <a:lstStyle/>
          <a:p>
            <a:pPr>
              <a:buFontTx/>
              <a:buNone/>
            </a:pPr>
            <a:r>
              <a:rPr lang="en-US" b="1" dirty="0" smtClean="0">
                <a:solidFill>
                  <a:srgbClr val="FF0000"/>
                </a:solidFill>
                <a:latin typeface=".VnTime" pitchFamily="34" charset="0"/>
              </a:rPr>
              <a:t>   </a:t>
            </a:r>
            <a:r>
              <a:rPr lang="en-US" sz="3900" b="1" dirty="0" err="1" smtClean="0">
                <a:solidFill>
                  <a:srgbClr val="FF0000"/>
                </a:solidFill>
              </a:rPr>
              <a:t>Liên</a:t>
            </a:r>
            <a:r>
              <a:rPr lang="en-US" sz="3900" b="1" dirty="0" smtClean="0">
                <a:solidFill>
                  <a:srgbClr val="FF0000"/>
                </a:solidFill>
              </a:rPr>
              <a:t> </a:t>
            </a:r>
            <a:r>
              <a:rPr lang="en-US" sz="3900" b="1" dirty="0" err="1" smtClean="0">
                <a:solidFill>
                  <a:srgbClr val="FF0000"/>
                </a:solidFill>
              </a:rPr>
              <a:t>hệ</a:t>
            </a:r>
            <a:r>
              <a:rPr lang="en-US" sz="3900" b="1" dirty="0" smtClean="0">
                <a:solidFill>
                  <a:srgbClr val="FF0000"/>
                </a:solidFill>
              </a:rPr>
              <a:t> </a:t>
            </a:r>
            <a:r>
              <a:rPr lang="en-US" sz="3900" b="1" dirty="0" err="1" smtClean="0">
                <a:solidFill>
                  <a:srgbClr val="FF0000"/>
                </a:solidFill>
              </a:rPr>
              <a:t>thực</a:t>
            </a:r>
            <a:r>
              <a:rPr lang="en-US" sz="3900" b="1" dirty="0" smtClean="0">
                <a:solidFill>
                  <a:srgbClr val="FF0000"/>
                </a:solidFill>
              </a:rPr>
              <a:t> </a:t>
            </a:r>
            <a:r>
              <a:rPr lang="en-US" sz="3900" b="1" dirty="0" err="1" smtClean="0">
                <a:solidFill>
                  <a:srgbClr val="FF0000"/>
                </a:solidFill>
              </a:rPr>
              <a:t>tế</a:t>
            </a:r>
            <a:r>
              <a:rPr lang="en-US" sz="3900" b="1" dirty="0" smtClean="0">
                <a:solidFill>
                  <a:srgbClr val="FF0000"/>
                </a:solidFill>
              </a:rPr>
              <a:t> </a:t>
            </a:r>
          </a:p>
          <a:p>
            <a:pPr>
              <a:buFontTx/>
              <a:buNone/>
            </a:pPr>
            <a:endParaRPr lang="en-US" sz="3900" b="1" dirty="0" smtClean="0">
              <a:solidFill>
                <a:srgbClr val="FF0000"/>
              </a:solidFill>
            </a:endParaRPr>
          </a:p>
          <a:p>
            <a:pPr>
              <a:buFontTx/>
              <a:buNone/>
            </a:pPr>
            <a:r>
              <a:rPr lang="en-US" sz="3900" b="1" dirty="0" smtClean="0">
                <a:solidFill>
                  <a:srgbClr val="FF0000"/>
                </a:solidFill>
                <a:latin typeface=".VnTime" pitchFamily="34" charset="0"/>
              </a:rPr>
              <a:t>  </a:t>
            </a:r>
            <a:r>
              <a:rPr lang="en-US" sz="3900" b="1" dirty="0" err="1" smtClean="0">
                <a:latin typeface=".VnTime" pitchFamily="34" charset="0"/>
              </a:rPr>
              <a:t>Tr</a:t>
            </a:r>
            <a:r>
              <a:rPr lang="en-US" sz="3900" b="1" dirty="0" err="1" smtClean="0">
                <a:latin typeface="+mj-lt"/>
              </a:rPr>
              <a:t>ong</a:t>
            </a:r>
            <a:r>
              <a:rPr lang="en-US" sz="3900" b="1" dirty="0" smtClean="0">
                <a:latin typeface="+mj-lt"/>
              </a:rPr>
              <a:t> </a:t>
            </a:r>
            <a:r>
              <a:rPr lang="en-US" sz="3900" b="1" dirty="0" err="1" smtClean="0">
                <a:latin typeface="+mj-lt"/>
              </a:rPr>
              <a:t>cuộc</a:t>
            </a:r>
            <a:r>
              <a:rPr lang="en-US" sz="3900" b="1" dirty="0" smtClean="0">
                <a:latin typeface="+mj-lt"/>
              </a:rPr>
              <a:t> </a:t>
            </a:r>
            <a:r>
              <a:rPr lang="en-US" sz="3900" b="1" dirty="0" err="1" smtClean="0">
                <a:latin typeface="+mj-lt"/>
              </a:rPr>
              <a:t>sống</a:t>
            </a:r>
            <a:r>
              <a:rPr lang="en-US" sz="3900" b="1" dirty="0" smtClean="0">
                <a:latin typeface="+mj-lt"/>
              </a:rPr>
              <a:t> </a:t>
            </a:r>
            <a:r>
              <a:rPr lang="en-US" sz="3900" b="1" dirty="0" err="1" smtClean="0">
                <a:latin typeface="+mj-lt"/>
              </a:rPr>
              <a:t>hàng</a:t>
            </a:r>
            <a:r>
              <a:rPr lang="en-US" sz="3900" b="1" dirty="0" smtClean="0">
                <a:latin typeface="+mj-lt"/>
              </a:rPr>
              <a:t> </a:t>
            </a:r>
            <a:r>
              <a:rPr lang="en-US" sz="3900" b="1" dirty="0" err="1" smtClean="0">
                <a:latin typeface="+mj-lt"/>
              </a:rPr>
              <a:t>ngày</a:t>
            </a:r>
            <a:r>
              <a:rPr lang="en-US" sz="3900" b="1" dirty="0" smtClean="0">
                <a:latin typeface="+mj-lt"/>
              </a:rPr>
              <a:t>, </a:t>
            </a:r>
            <a:r>
              <a:rPr lang="en-US" sz="3900" b="1" dirty="0" err="1" smtClean="0">
                <a:latin typeface="+mj-lt"/>
              </a:rPr>
              <a:t>trẻ</a:t>
            </a:r>
            <a:r>
              <a:rPr lang="en-US" sz="3900" b="1" dirty="0" smtClean="0">
                <a:latin typeface="+mj-lt"/>
              </a:rPr>
              <a:t> </a:t>
            </a:r>
            <a:r>
              <a:rPr lang="en-US" sz="3900" b="1" dirty="0" err="1" smtClean="0">
                <a:latin typeface="+mj-lt"/>
              </a:rPr>
              <a:t>em</a:t>
            </a:r>
            <a:r>
              <a:rPr lang="en-US" sz="3900" b="1" dirty="0" smtClean="0">
                <a:latin typeface="+mj-lt"/>
              </a:rPr>
              <a:t>  </a:t>
            </a:r>
            <a:r>
              <a:rPr lang="en-US" sz="3900" b="1" dirty="0" err="1" smtClean="0">
                <a:latin typeface="+mj-lt"/>
              </a:rPr>
              <a:t>xung</a:t>
            </a:r>
            <a:r>
              <a:rPr lang="en-US" sz="3900" b="1" dirty="0" smtClean="0">
                <a:latin typeface="+mj-lt"/>
              </a:rPr>
              <a:t> </a:t>
            </a:r>
            <a:r>
              <a:rPr lang="en-US" sz="3900" b="1" dirty="0" err="1" smtClean="0">
                <a:latin typeface="+mj-lt"/>
              </a:rPr>
              <a:t>quanh</a:t>
            </a:r>
            <a:r>
              <a:rPr lang="en-US" sz="3900" b="1" dirty="0" smtClean="0">
                <a:latin typeface="+mj-lt"/>
              </a:rPr>
              <a:t> </a:t>
            </a:r>
            <a:r>
              <a:rPr lang="en-US" sz="3900" b="1" dirty="0" err="1" smtClean="0">
                <a:latin typeface="+mj-lt"/>
              </a:rPr>
              <a:t>chúng</a:t>
            </a:r>
            <a:r>
              <a:rPr lang="en-US" sz="3900" b="1" dirty="0" smtClean="0">
                <a:latin typeface="+mj-lt"/>
              </a:rPr>
              <a:t> ta </a:t>
            </a:r>
            <a:r>
              <a:rPr lang="en-US" sz="3900" b="1" dirty="0" err="1" smtClean="0">
                <a:latin typeface="+mj-lt"/>
              </a:rPr>
              <a:t>còn</a:t>
            </a:r>
            <a:r>
              <a:rPr lang="en-US" sz="3900" b="1" dirty="0" smtClean="0">
                <a:latin typeface="+mj-lt"/>
              </a:rPr>
              <a:t> </a:t>
            </a:r>
            <a:r>
              <a:rPr lang="en-US" sz="3900" b="1" dirty="0" err="1" smtClean="0">
                <a:latin typeface="+mj-lt"/>
              </a:rPr>
              <a:t>gặp</a:t>
            </a:r>
            <a:r>
              <a:rPr lang="en-US" sz="3900" b="1" dirty="0" smtClean="0">
                <a:latin typeface="+mj-lt"/>
              </a:rPr>
              <a:t> </a:t>
            </a:r>
            <a:r>
              <a:rPr lang="en-US" sz="3900" b="1" dirty="0" err="1" smtClean="0">
                <a:latin typeface="+mj-lt"/>
              </a:rPr>
              <a:t>những</a:t>
            </a:r>
            <a:r>
              <a:rPr lang="en-US" sz="3900" b="1" dirty="0" smtClean="0">
                <a:latin typeface="+mj-lt"/>
              </a:rPr>
              <a:t> </a:t>
            </a:r>
            <a:r>
              <a:rPr lang="en-US" sz="3900" b="1" dirty="0" err="1" smtClean="0">
                <a:latin typeface="+mj-lt"/>
              </a:rPr>
              <a:t>tình</a:t>
            </a:r>
            <a:r>
              <a:rPr lang="en-US" sz="3900" b="1" dirty="0" smtClean="0">
                <a:latin typeface="+mj-lt"/>
              </a:rPr>
              <a:t> </a:t>
            </a:r>
            <a:r>
              <a:rPr lang="en-US" sz="3900" b="1" dirty="0" err="1" smtClean="0">
                <a:latin typeface="+mj-lt"/>
              </a:rPr>
              <a:t>huống</a:t>
            </a:r>
            <a:r>
              <a:rPr lang="en-US" sz="3900" b="1" dirty="0" smtClean="0">
                <a:latin typeface="+mj-lt"/>
              </a:rPr>
              <a:t> </a:t>
            </a:r>
            <a:r>
              <a:rPr lang="en-US" sz="3900" b="1" dirty="0" err="1" smtClean="0">
                <a:latin typeface="+mj-lt"/>
              </a:rPr>
              <a:t>nào</a:t>
            </a:r>
            <a:r>
              <a:rPr lang="en-US" sz="3900" b="1" dirty="0" smtClean="0">
                <a:latin typeface="+mj-lt"/>
              </a:rPr>
              <a:t> </a:t>
            </a:r>
            <a:r>
              <a:rPr lang="en-US" sz="3900" b="1" dirty="0" err="1" smtClean="0"/>
              <a:t>cần</a:t>
            </a:r>
            <a:r>
              <a:rPr lang="en-US" sz="3900" b="1" dirty="0" smtClean="0"/>
              <a:t> </a:t>
            </a:r>
            <a:r>
              <a:rPr lang="en-US" sz="3900" b="1" dirty="0" err="1" smtClean="0"/>
              <a:t>được</a:t>
            </a:r>
            <a:r>
              <a:rPr lang="en-US" sz="3900" b="1" dirty="0" smtClean="0"/>
              <a:t> </a:t>
            </a:r>
            <a:r>
              <a:rPr lang="en-US" sz="3900" b="1" dirty="0" err="1" smtClean="0"/>
              <a:t>bảo</a:t>
            </a:r>
            <a:r>
              <a:rPr lang="en-US" sz="3900" b="1" dirty="0" smtClean="0"/>
              <a:t> </a:t>
            </a:r>
            <a:r>
              <a:rPr lang="en-US" sz="3900" b="1" dirty="0" err="1" smtClean="0"/>
              <a:t>vệ</a:t>
            </a:r>
            <a:r>
              <a:rPr lang="en-US" sz="3900" b="1" dirty="0" smtClean="0"/>
              <a:t>?  </a:t>
            </a:r>
          </a:p>
          <a:p>
            <a:pPr>
              <a:buFontTx/>
              <a:buNone/>
            </a:pPr>
            <a:r>
              <a:rPr lang="en-US" sz="3900" b="1" dirty="0" smtClean="0">
                <a:solidFill>
                  <a:schemeClr val="tx2"/>
                </a:solidFill>
                <a:latin typeface=".VnTime" pitchFamily="34" charset="0"/>
              </a:rPr>
              <a:t>   </a:t>
            </a:r>
          </a:p>
          <a:p>
            <a:pPr>
              <a:buFontTx/>
              <a:buNone/>
            </a:pPr>
            <a:r>
              <a:rPr lang="en-US" sz="3900" b="1" dirty="0" smtClean="0">
                <a:solidFill>
                  <a:schemeClr val="tx2"/>
                </a:solidFill>
                <a:latin typeface=".VnTime" pitchFamily="34" charset="0"/>
              </a:rPr>
              <a:t>   </a:t>
            </a:r>
            <a:r>
              <a:rPr lang="en-US" sz="3900" b="1" i="1" dirty="0" err="1" smtClean="0">
                <a:solidFill>
                  <a:srgbClr val="C00000"/>
                </a:solidFill>
              </a:rPr>
              <a:t>Chia</a:t>
            </a:r>
            <a:r>
              <a:rPr lang="en-US" sz="3900" b="1" i="1" dirty="0" smtClean="0">
                <a:solidFill>
                  <a:srgbClr val="C00000"/>
                </a:solidFill>
              </a:rPr>
              <a:t> </a:t>
            </a:r>
            <a:r>
              <a:rPr lang="en-US" sz="3900" b="1" i="1" dirty="0" err="1" smtClean="0">
                <a:solidFill>
                  <a:srgbClr val="C00000"/>
                </a:solidFill>
              </a:rPr>
              <a:t>sẻ</a:t>
            </a:r>
            <a:r>
              <a:rPr lang="en-US" sz="3900" b="1" i="1" dirty="0" smtClean="0">
                <a:solidFill>
                  <a:srgbClr val="C00000"/>
                </a:solidFill>
              </a:rPr>
              <a:t> </a:t>
            </a:r>
            <a:r>
              <a:rPr lang="en-US" sz="3900" b="1" i="1" dirty="0" err="1" smtClean="0">
                <a:solidFill>
                  <a:srgbClr val="C00000"/>
                </a:solidFill>
              </a:rPr>
              <a:t>những</a:t>
            </a:r>
            <a:r>
              <a:rPr lang="en-US" sz="3900" b="1" i="1" dirty="0" smtClean="0">
                <a:solidFill>
                  <a:srgbClr val="C00000"/>
                </a:solidFill>
              </a:rPr>
              <a:t> </a:t>
            </a:r>
            <a:r>
              <a:rPr lang="en-US" sz="3900" b="1" i="1" dirty="0" err="1" smtClean="0">
                <a:solidFill>
                  <a:srgbClr val="C00000"/>
                </a:solidFill>
              </a:rPr>
              <a:t>trường</a:t>
            </a:r>
            <a:r>
              <a:rPr lang="en-US" sz="3900" b="1" i="1" dirty="0" smtClean="0">
                <a:solidFill>
                  <a:srgbClr val="C00000"/>
                </a:solidFill>
              </a:rPr>
              <a:t> </a:t>
            </a:r>
            <a:r>
              <a:rPr lang="en-US" sz="3900" b="1" i="1" dirty="0" err="1" smtClean="0">
                <a:solidFill>
                  <a:srgbClr val="C00000"/>
                </a:solidFill>
              </a:rPr>
              <a:t>hợp</a:t>
            </a:r>
            <a:r>
              <a:rPr lang="en-US" sz="3900" b="1" i="1" dirty="0" smtClean="0">
                <a:solidFill>
                  <a:srgbClr val="C00000"/>
                </a:solidFill>
              </a:rPr>
              <a:t> </a:t>
            </a:r>
            <a:r>
              <a:rPr lang="en-US" sz="3900" b="1" i="1" dirty="0" err="1" smtClean="0">
                <a:solidFill>
                  <a:srgbClr val="C00000"/>
                </a:solidFill>
              </a:rPr>
              <a:t>thầy</a:t>
            </a:r>
            <a:r>
              <a:rPr lang="en-US" sz="3900" b="1" i="1" dirty="0" smtClean="0">
                <a:solidFill>
                  <a:srgbClr val="C00000"/>
                </a:solidFill>
              </a:rPr>
              <a:t>/</a:t>
            </a:r>
            <a:r>
              <a:rPr lang="en-US" sz="3900" b="1" i="1" dirty="0" err="1" smtClean="0">
                <a:solidFill>
                  <a:srgbClr val="C00000"/>
                </a:solidFill>
              </a:rPr>
              <a:t>cô</a:t>
            </a:r>
            <a:r>
              <a:rPr lang="en-US" sz="3900" b="1" i="1" dirty="0" smtClean="0">
                <a:solidFill>
                  <a:srgbClr val="C00000"/>
                </a:solidFill>
              </a:rPr>
              <a:t> </a:t>
            </a:r>
            <a:r>
              <a:rPr lang="en-US" sz="3900" b="1" i="1" dirty="0" err="1" smtClean="0">
                <a:solidFill>
                  <a:srgbClr val="C00000"/>
                </a:solidFill>
              </a:rPr>
              <a:t>biết</a:t>
            </a:r>
            <a:endParaRPr lang="en-US" sz="3900" b="1" i="1" dirty="0" smtClean="0">
              <a:solidFill>
                <a:srgbClr val="C00000"/>
              </a:solidFill>
              <a:latin typeface=".VnTime" pitchFamily="34" charset="0"/>
            </a:endParaRPr>
          </a:p>
          <a:p>
            <a:pPr>
              <a:buFontTx/>
              <a:buNone/>
            </a:pPr>
            <a:r>
              <a:rPr lang="en-US" b="1" dirty="0" smtClean="0">
                <a:solidFill>
                  <a:schemeClr val="tx2"/>
                </a:solidFill>
              </a:rPr>
              <a:t>    </a:t>
            </a:r>
            <a:endParaRPr lang="en-US" b="1" dirty="0">
              <a:solidFill>
                <a:schemeClr val="tx2"/>
              </a:solidFill>
            </a:endParaRPr>
          </a:p>
          <a:p>
            <a:pPr>
              <a:buFontTx/>
              <a:buNone/>
            </a:pPr>
            <a:endParaRPr lang="en-US" b="1" dirty="0">
              <a:solidFill>
                <a:schemeClr val="tx2"/>
              </a:solidFill>
              <a:latin typeface=".VnTime" pitchFamily="34" charset="0"/>
            </a:endParaRPr>
          </a:p>
          <a:p>
            <a:pPr>
              <a:buFontTx/>
              <a:buNone/>
            </a:pPr>
            <a:r>
              <a:rPr lang="en-US" b="1" dirty="0" smtClean="0">
                <a:solidFill>
                  <a:schemeClr val="tx2"/>
                </a:solidFill>
                <a:latin typeface=".VnTime" pitchFamily="34" charset="0"/>
              </a:rPr>
              <a:t> </a:t>
            </a:r>
            <a:endParaRPr lang="en-US" b="1" dirty="0">
              <a:solidFill>
                <a:schemeClr val="tx2"/>
              </a:solidFill>
              <a:latin typeface=".VnTime" pitchFamily="34" charset="0"/>
            </a:endParaRPr>
          </a:p>
          <a:p>
            <a:pPr>
              <a:buFontTx/>
              <a:buNone/>
            </a:pPr>
            <a:endParaRPr lang="en-US" b="1" dirty="0">
              <a:solidFill>
                <a:schemeClr val="tx2"/>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7" name="Rectangle 5"/>
          <p:cNvSpPr>
            <a:spLocks noGrp="1" noChangeArrowheads="1"/>
          </p:cNvSpPr>
          <p:nvPr>
            <p:ph idx="1"/>
          </p:nvPr>
        </p:nvSpPr>
        <p:spPr>
          <a:xfrm>
            <a:off x="304800" y="1371600"/>
            <a:ext cx="8610600" cy="3962400"/>
          </a:xfrm>
          <a:noFill/>
          <a:ln/>
        </p:spPr>
        <p:txBody>
          <a:bodyPr>
            <a:normAutofit lnSpcReduction="10000"/>
          </a:bodyPr>
          <a:lstStyle/>
          <a:p>
            <a:pPr>
              <a:buFontTx/>
              <a:buNone/>
            </a:pPr>
            <a:r>
              <a:rPr lang="en-US" b="1" dirty="0" smtClean="0">
                <a:solidFill>
                  <a:srgbClr val="FF0000"/>
                </a:solidFill>
                <a:latin typeface=".VnTime" pitchFamily="34" charset="0"/>
              </a:rPr>
              <a:t>  </a:t>
            </a:r>
            <a:r>
              <a:rPr lang="en-US" sz="3600" b="1" dirty="0" err="1" smtClean="0">
                <a:solidFill>
                  <a:srgbClr val="FF0000"/>
                </a:solidFill>
              </a:rPr>
              <a:t>Liên</a:t>
            </a:r>
            <a:r>
              <a:rPr lang="en-US" sz="3600" b="1" dirty="0" smtClean="0">
                <a:solidFill>
                  <a:srgbClr val="FF0000"/>
                </a:solidFill>
              </a:rPr>
              <a:t> </a:t>
            </a:r>
            <a:r>
              <a:rPr lang="en-US" sz="3600" b="1" dirty="0" err="1" smtClean="0">
                <a:solidFill>
                  <a:srgbClr val="FF0000"/>
                </a:solidFill>
              </a:rPr>
              <a:t>hệ</a:t>
            </a:r>
            <a:r>
              <a:rPr lang="en-US" sz="3600" b="1" dirty="0" smtClean="0">
                <a:solidFill>
                  <a:srgbClr val="FF0000"/>
                </a:solidFill>
              </a:rPr>
              <a:t> </a:t>
            </a:r>
            <a:r>
              <a:rPr lang="en-US" sz="3600" b="1" dirty="0" err="1" smtClean="0">
                <a:solidFill>
                  <a:srgbClr val="FF0000"/>
                </a:solidFill>
              </a:rPr>
              <a:t>thực</a:t>
            </a:r>
            <a:r>
              <a:rPr lang="en-US" sz="3600" b="1" dirty="0" smtClean="0">
                <a:solidFill>
                  <a:srgbClr val="FF0000"/>
                </a:solidFill>
              </a:rPr>
              <a:t> </a:t>
            </a:r>
            <a:r>
              <a:rPr lang="en-US" sz="3600" b="1" dirty="0" err="1" smtClean="0">
                <a:solidFill>
                  <a:srgbClr val="FF0000"/>
                </a:solidFill>
              </a:rPr>
              <a:t>tế</a:t>
            </a:r>
            <a:r>
              <a:rPr lang="en-US" sz="3600" b="1" dirty="0" smtClean="0">
                <a:solidFill>
                  <a:srgbClr val="FF0000"/>
                </a:solidFill>
              </a:rPr>
              <a:t> </a:t>
            </a:r>
          </a:p>
          <a:p>
            <a:pPr>
              <a:buFontTx/>
              <a:buNone/>
            </a:pPr>
            <a:r>
              <a:rPr lang="en-US" sz="3600" b="1" dirty="0" smtClean="0">
                <a:solidFill>
                  <a:srgbClr val="FF0000"/>
                </a:solidFill>
                <a:latin typeface=".VnTime" pitchFamily="34" charset="0"/>
              </a:rPr>
              <a:t>    </a:t>
            </a:r>
            <a:endParaRPr lang="en-US" sz="3600" b="1" dirty="0" smtClean="0">
              <a:solidFill>
                <a:schemeClr val="tx2"/>
              </a:solidFill>
              <a:latin typeface=".VnTime" pitchFamily="34" charset="0"/>
            </a:endParaRPr>
          </a:p>
          <a:p>
            <a:pPr>
              <a:buFontTx/>
              <a:buNone/>
            </a:pPr>
            <a:r>
              <a:rPr lang="en-US" sz="3600" b="1" dirty="0" smtClean="0">
                <a:solidFill>
                  <a:schemeClr val="tx2"/>
                </a:solidFill>
              </a:rPr>
              <a:t>   </a:t>
            </a:r>
            <a:r>
              <a:rPr lang="en-US" sz="3600" b="1" dirty="0" err="1" smtClean="0">
                <a:solidFill>
                  <a:schemeClr val="tx2"/>
                </a:solidFill>
              </a:rPr>
              <a:t>Trong</a:t>
            </a:r>
            <a:r>
              <a:rPr lang="en-US" sz="3600" b="1" dirty="0" smtClean="0">
                <a:solidFill>
                  <a:schemeClr val="tx2"/>
                </a:solidFill>
              </a:rPr>
              <a:t> </a:t>
            </a:r>
            <a:r>
              <a:rPr lang="en-US" sz="3600" b="1" dirty="0" err="1" smtClean="0">
                <a:solidFill>
                  <a:schemeClr val="tx2"/>
                </a:solidFill>
              </a:rPr>
              <a:t>nhà</a:t>
            </a:r>
            <a:r>
              <a:rPr lang="en-US" sz="3600" b="1" dirty="0" smtClean="0">
                <a:solidFill>
                  <a:schemeClr val="tx2"/>
                </a:solidFill>
              </a:rPr>
              <a:t> </a:t>
            </a:r>
            <a:r>
              <a:rPr lang="en-US" sz="3600" b="1" dirty="0" err="1" smtClean="0">
                <a:solidFill>
                  <a:schemeClr val="tx2"/>
                </a:solidFill>
              </a:rPr>
              <a:t>trường</a:t>
            </a:r>
            <a:r>
              <a:rPr lang="en-US" sz="3600" b="1" dirty="0" smtClean="0">
                <a:solidFill>
                  <a:schemeClr val="tx2"/>
                </a:solidFill>
              </a:rPr>
              <a:t>, </a:t>
            </a:r>
            <a:r>
              <a:rPr lang="en-US" sz="3600" b="1" dirty="0" err="1" smtClean="0">
                <a:solidFill>
                  <a:schemeClr val="tx2"/>
                </a:solidFill>
              </a:rPr>
              <a:t>chúng</a:t>
            </a:r>
            <a:r>
              <a:rPr lang="en-US" sz="3600" b="1" dirty="0" smtClean="0">
                <a:solidFill>
                  <a:schemeClr val="tx2"/>
                </a:solidFill>
              </a:rPr>
              <a:t> </a:t>
            </a:r>
            <a:r>
              <a:rPr lang="en-US" sz="3600" b="1" dirty="0" err="1" smtClean="0">
                <a:solidFill>
                  <a:schemeClr val="tx2"/>
                </a:solidFill>
              </a:rPr>
              <a:t>ta</a:t>
            </a:r>
            <a:r>
              <a:rPr lang="en-US" sz="3600" b="1" dirty="0" smtClean="0">
                <a:solidFill>
                  <a:schemeClr val="tx2"/>
                </a:solidFill>
              </a:rPr>
              <a:t> </a:t>
            </a:r>
            <a:r>
              <a:rPr lang="en-US" sz="3600" b="1" dirty="0" err="1" smtClean="0">
                <a:solidFill>
                  <a:schemeClr val="tx2"/>
                </a:solidFill>
              </a:rPr>
              <a:t>cần</a:t>
            </a:r>
            <a:r>
              <a:rPr lang="en-US" sz="3600" b="1" dirty="0" smtClean="0">
                <a:solidFill>
                  <a:schemeClr val="tx2"/>
                </a:solidFill>
              </a:rPr>
              <a:t> </a:t>
            </a:r>
            <a:r>
              <a:rPr lang="en-US" sz="3600" b="1" dirty="0" err="1" smtClean="0">
                <a:solidFill>
                  <a:schemeClr val="tx2"/>
                </a:solidFill>
              </a:rPr>
              <a:t>làm</a:t>
            </a:r>
            <a:r>
              <a:rPr lang="en-US" sz="3600" b="1" dirty="0" smtClean="0">
                <a:solidFill>
                  <a:schemeClr val="tx2"/>
                </a:solidFill>
              </a:rPr>
              <a:t> </a:t>
            </a:r>
            <a:r>
              <a:rPr lang="en-US" sz="3600" b="1" dirty="0" err="1" smtClean="0">
                <a:solidFill>
                  <a:schemeClr val="tx2"/>
                </a:solidFill>
              </a:rPr>
              <a:t>gì</a:t>
            </a:r>
            <a:r>
              <a:rPr lang="en-US" sz="3600" b="1" dirty="0" smtClean="0">
                <a:solidFill>
                  <a:schemeClr val="tx2"/>
                </a:solidFill>
              </a:rPr>
              <a:t> </a:t>
            </a:r>
            <a:r>
              <a:rPr lang="en-US" sz="3600" b="1" dirty="0" err="1" smtClean="0">
                <a:solidFill>
                  <a:schemeClr val="tx2"/>
                </a:solidFill>
              </a:rPr>
              <a:t>để</a:t>
            </a:r>
            <a:r>
              <a:rPr lang="en-US" sz="3600" b="1" dirty="0" smtClean="0">
                <a:solidFill>
                  <a:schemeClr val="tx2"/>
                </a:solidFill>
              </a:rPr>
              <a:t> </a:t>
            </a:r>
            <a:r>
              <a:rPr lang="en-US" sz="3600" b="1" dirty="0" err="1" smtClean="0">
                <a:solidFill>
                  <a:schemeClr val="tx2"/>
                </a:solidFill>
              </a:rPr>
              <a:t>thực</a:t>
            </a:r>
            <a:r>
              <a:rPr lang="en-US" sz="3600" b="1" dirty="0" smtClean="0">
                <a:solidFill>
                  <a:schemeClr val="tx2"/>
                </a:solidFill>
              </a:rPr>
              <a:t> </a:t>
            </a:r>
            <a:r>
              <a:rPr lang="en-US" sz="3600" b="1" dirty="0" err="1" smtClean="0">
                <a:solidFill>
                  <a:schemeClr val="tx2"/>
                </a:solidFill>
              </a:rPr>
              <a:t>hiện</a:t>
            </a:r>
            <a:r>
              <a:rPr lang="en-US" sz="3600" b="1" dirty="0" smtClean="0">
                <a:solidFill>
                  <a:schemeClr val="tx2"/>
                </a:solidFill>
              </a:rPr>
              <a:t> </a:t>
            </a:r>
            <a:r>
              <a:rPr lang="en-US" sz="3600" b="1" dirty="0" err="1" smtClean="0">
                <a:solidFill>
                  <a:schemeClr val="tx2"/>
                </a:solidFill>
              </a:rPr>
              <a:t>quyền</a:t>
            </a:r>
            <a:r>
              <a:rPr lang="en-US" sz="3600" b="1" dirty="0" smtClean="0">
                <a:solidFill>
                  <a:schemeClr val="tx2"/>
                </a:solidFill>
              </a:rPr>
              <a:t> </a:t>
            </a:r>
            <a:r>
              <a:rPr lang="en-US" sz="3600" b="1" dirty="0" err="1" smtClean="0">
                <a:solidFill>
                  <a:schemeClr val="tx2"/>
                </a:solidFill>
              </a:rPr>
              <a:t>được</a:t>
            </a:r>
            <a:r>
              <a:rPr lang="en-US" sz="3600" b="1" dirty="0" smtClean="0">
                <a:solidFill>
                  <a:schemeClr val="tx2"/>
                </a:solidFill>
              </a:rPr>
              <a:t> </a:t>
            </a:r>
            <a:r>
              <a:rPr lang="en-US" sz="3600" b="1" dirty="0" err="1" smtClean="0">
                <a:solidFill>
                  <a:schemeClr val="tx2"/>
                </a:solidFill>
              </a:rPr>
              <a:t>bảo</a:t>
            </a:r>
            <a:r>
              <a:rPr lang="en-US" sz="3600" b="1" dirty="0" smtClean="0">
                <a:solidFill>
                  <a:schemeClr val="tx2"/>
                </a:solidFill>
              </a:rPr>
              <a:t> </a:t>
            </a:r>
            <a:r>
              <a:rPr lang="en-US" sz="3600" b="1" dirty="0" err="1" smtClean="0">
                <a:solidFill>
                  <a:schemeClr val="tx2"/>
                </a:solidFill>
              </a:rPr>
              <a:t>vệ</a:t>
            </a:r>
            <a:r>
              <a:rPr lang="en-US" sz="3600" b="1" dirty="0" smtClean="0">
                <a:solidFill>
                  <a:schemeClr val="tx2"/>
                </a:solidFill>
              </a:rPr>
              <a:t> </a:t>
            </a:r>
            <a:r>
              <a:rPr lang="en-US" sz="3600" b="1" dirty="0" err="1" smtClean="0">
                <a:solidFill>
                  <a:schemeClr val="tx2"/>
                </a:solidFill>
              </a:rPr>
              <a:t>của</a:t>
            </a:r>
            <a:r>
              <a:rPr lang="en-US" sz="3600" b="1" dirty="0" smtClean="0">
                <a:solidFill>
                  <a:schemeClr val="tx2"/>
                </a:solidFill>
              </a:rPr>
              <a:t> </a:t>
            </a:r>
            <a:r>
              <a:rPr lang="en-US" sz="3600" b="1" dirty="0" err="1" smtClean="0">
                <a:solidFill>
                  <a:schemeClr val="tx2"/>
                </a:solidFill>
              </a:rPr>
              <a:t>trẻ</a:t>
            </a:r>
            <a:r>
              <a:rPr lang="en-US" sz="3600" b="1" dirty="0" smtClean="0">
                <a:solidFill>
                  <a:schemeClr val="tx2"/>
                </a:solidFill>
              </a:rPr>
              <a:t> </a:t>
            </a:r>
            <a:r>
              <a:rPr lang="en-US" sz="3600" b="1" dirty="0" err="1" smtClean="0">
                <a:solidFill>
                  <a:schemeClr val="tx2"/>
                </a:solidFill>
              </a:rPr>
              <a:t>em</a:t>
            </a:r>
            <a:r>
              <a:rPr lang="en-US" sz="3600" b="1" dirty="0" smtClean="0">
                <a:solidFill>
                  <a:schemeClr val="tx2"/>
                </a:solidFill>
              </a:rPr>
              <a:t>?</a:t>
            </a:r>
            <a:endParaRPr lang="en-US" sz="3600" b="1" dirty="0">
              <a:solidFill>
                <a:schemeClr val="tx2"/>
              </a:solidFill>
            </a:endParaRPr>
          </a:p>
          <a:p>
            <a:pPr>
              <a:buFontTx/>
              <a:buNone/>
            </a:pPr>
            <a:endParaRPr lang="en-US" b="1" dirty="0">
              <a:solidFill>
                <a:schemeClr val="tx2"/>
              </a:solidFill>
              <a:latin typeface=".VnTime" pitchFamily="34" charset="0"/>
            </a:endParaRPr>
          </a:p>
          <a:p>
            <a:pPr>
              <a:buFontTx/>
              <a:buNone/>
            </a:pPr>
            <a:r>
              <a:rPr lang="en-US" b="1" dirty="0" smtClean="0">
                <a:solidFill>
                  <a:schemeClr val="tx2"/>
                </a:solidFill>
                <a:latin typeface=".VnTime" pitchFamily="34" charset="0"/>
              </a:rPr>
              <a:t> </a:t>
            </a:r>
            <a:endParaRPr lang="en-US" b="1" dirty="0">
              <a:solidFill>
                <a:schemeClr val="tx2"/>
              </a:solidFill>
              <a:latin typeface=".VnTime" pitchFamily="34" charset="0"/>
            </a:endParaRPr>
          </a:p>
          <a:p>
            <a:pPr>
              <a:buFontTx/>
              <a:buNone/>
            </a:pPr>
            <a:endParaRPr lang="en-US" b="1" dirty="0">
              <a:solidFill>
                <a:schemeClr val="tx2"/>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7" name="Rectangle 5"/>
          <p:cNvSpPr>
            <a:spLocks noGrp="1" noChangeArrowheads="1"/>
          </p:cNvSpPr>
          <p:nvPr>
            <p:ph idx="1"/>
          </p:nvPr>
        </p:nvSpPr>
        <p:spPr>
          <a:xfrm>
            <a:off x="304800" y="1371600"/>
            <a:ext cx="8534400" cy="4724400"/>
          </a:xfrm>
          <a:noFill/>
          <a:ln/>
        </p:spPr>
        <p:txBody>
          <a:bodyPr>
            <a:normAutofit fontScale="85000" lnSpcReduction="20000"/>
          </a:bodyPr>
          <a:lstStyle/>
          <a:p>
            <a:pPr>
              <a:buFontTx/>
              <a:buNone/>
            </a:pPr>
            <a:r>
              <a:rPr lang="en-US" b="1" dirty="0" smtClean="0">
                <a:solidFill>
                  <a:srgbClr val="FF0000"/>
                </a:solidFill>
                <a:latin typeface=".VnTime" pitchFamily="34" charset="0"/>
              </a:rPr>
              <a:t>  </a:t>
            </a:r>
            <a:r>
              <a:rPr lang="en-US" sz="3900" b="1" dirty="0" err="1" smtClean="0">
                <a:solidFill>
                  <a:srgbClr val="FF0000"/>
                </a:solidFill>
              </a:rPr>
              <a:t>Trong</a:t>
            </a:r>
            <a:r>
              <a:rPr lang="en-US" sz="3900" b="1" dirty="0" smtClean="0">
                <a:solidFill>
                  <a:srgbClr val="FF0000"/>
                </a:solidFill>
              </a:rPr>
              <a:t> </a:t>
            </a:r>
            <a:r>
              <a:rPr lang="en-US" sz="3900" b="1" dirty="0" err="1" smtClean="0">
                <a:solidFill>
                  <a:srgbClr val="FF0000"/>
                </a:solidFill>
              </a:rPr>
              <a:t>nhà</a:t>
            </a:r>
            <a:r>
              <a:rPr lang="en-US" sz="3900" b="1" dirty="0" smtClean="0">
                <a:solidFill>
                  <a:srgbClr val="FF0000"/>
                </a:solidFill>
              </a:rPr>
              <a:t> </a:t>
            </a:r>
            <a:r>
              <a:rPr lang="en-US" sz="3900" b="1" dirty="0" err="1" smtClean="0">
                <a:solidFill>
                  <a:srgbClr val="FF0000"/>
                </a:solidFill>
              </a:rPr>
              <a:t>trường</a:t>
            </a:r>
            <a:endParaRPr lang="en-US" sz="3900" b="1" dirty="0" smtClean="0">
              <a:solidFill>
                <a:srgbClr val="FF0000"/>
              </a:solidFill>
            </a:endParaRPr>
          </a:p>
          <a:p>
            <a:pPr>
              <a:buFontTx/>
              <a:buNone/>
            </a:pPr>
            <a:endParaRPr lang="en-US" sz="3900" b="1" dirty="0" smtClean="0">
              <a:solidFill>
                <a:srgbClr val="FF0000"/>
              </a:solidFill>
            </a:endParaRPr>
          </a:p>
          <a:p>
            <a:pPr>
              <a:buFontTx/>
              <a:buNone/>
            </a:pPr>
            <a:r>
              <a:rPr lang="en-US" sz="3900" b="1" dirty="0" smtClean="0">
                <a:latin typeface="+mj-lt"/>
              </a:rPr>
              <a:t>-  </a:t>
            </a:r>
            <a:r>
              <a:rPr lang="en-US" sz="3900" b="1" dirty="0" err="1" smtClean="0">
                <a:latin typeface="+mj-lt"/>
              </a:rPr>
              <a:t>Bảo</a:t>
            </a:r>
            <a:r>
              <a:rPr lang="en-US" sz="3900" b="1" dirty="0" smtClean="0">
                <a:latin typeface="+mj-lt"/>
              </a:rPr>
              <a:t> </a:t>
            </a:r>
            <a:r>
              <a:rPr lang="en-US" sz="3900" b="1" dirty="0" err="1" smtClean="0">
                <a:latin typeface="+mj-lt"/>
              </a:rPr>
              <a:t>vệ</a:t>
            </a:r>
            <a:r>
              <a:rPr lang="en-US" sz="3900" b="1" dirty="0" smtClean="0">
                <a:latin typeface="+mj-lt"/>
              </a:rPr>
              <a:t> </a:t>
            </a:r>
            <a:r>
              <a:rPr lang="en-US" sz="3900" b="1" dirty="0" err="1" smtClean="0">
                <a:latin typeface="+mj-lt"/>
              </a:rPr>
              <a:t>quyền</a:t>
            </a:r>
            <a:r>
              <a:rPr lang="en-US" sz="3900" b="1" dirty="0" smtClean="0">
                <a:latin typeface="+mj-lt"/>
              </a:rPr>
              <a:t> </a:t>
            </a:r>
            <a:r>
              <a:rPr lang="en-US" sz="3900" b="1" dirty="0" err="1" smtClean="0">
                <a:latin typeface="+mj-lt"/>
              </a:rPr>
              <a:t>riêng</a:t>
            </a:r>
            <a:r>
              <a:rPr lang="en-US" sz="3900" b="1" dirty="0" smtClean="0">
                <a:latin typeface="+mj-lt"/>
              </a:rPr>
              <a:t> </a:t>
            </a:r>
            <a:r>
              <a:rPr lang="en-US" sz="3900" b="1" dirty="0" err="1" smtClean="0">
                <a:latin typeface="+mj-lt"/>
              </a:rPr>
              <a:t>tư</a:t>
            </a:r>
            <a:endParaRPr lang="en-US" sz="3900" b="1" dirty="0" smtClean="0">
              <a:latin typeface="+mj-lt"/>
            </a:endParaRPr>
          </a:p>
          <a:p>
            <a:pPr>
              <a:buFontTx/>
              <a:buNone/>
            </a:pPr>
            <a:r>
              <a:rPr lang="en-US" sz="3900" b="1" dirty="0" smtClean="0">
                <a:latin typeface="+mj-lt"/>
              </a:rPr>
              <a:t>-  </a:t>
            </a:r>
            <a:r>
              <a:rPr lang="en-US" sz="3900" b="1" dirty="0" err="1" smtClean="0">
                <a:latin typeface="+mj-lt"/>
              </a:rPr>
              <a:t>Bảo</a:t>
            </a:r>
            <a:r>
              <a:rPr lang="en-US" sz="3900" b="1" dirty="0" smtClean="0">
                <a:latin typeface="+mj-lt"/>
              </a:rPr>
              <a:t> </a:t>
            </a:r>
            <a:r>
              <a:rPr lang="en-US" sz="3900" b="1" dirty="0" err="1" smtClean="0">
                <a:latin typeface="+mj-lt"/>
              </a:rPr>
              <a:t>vệ</a:t>
            </a:r>
            <a:r>
              <a:rPr lang="en-US" sz="3900" b="1" dirty="0" smtClean="0">
                <a:latin typeface="+mj-lt"/>
              </a:rPr>
              <a:t> </a:t>
            </a:r>
            <a:r>
              <a:rPr lang="en-US" sz="3900" b="1" dirty="0" err="1" smtClean="0">
                <a:latin typeface="+mj-lt"/>
              </a:rPr>
              <a:t>tránh</a:t>
            </a:r>
            <a:r>
              <a:rPr lang="en-US" sz="3900" b="1" dirty="0" smtClean="0">
                <a:latin typeface="+mj-lt"/>
              </a:rPr>
              <a:t> </a:t>
            </a:r>
            <a:r>
              <a:rPr lang="en-US" sz="3900" b="1" dirty="0" err="1" smtClean="0">
                <a:latin typeface="+mj-lt"/>
              </a:rPr>
              <a:t>khỏi</a:t>
            </a:r>
            <a:r>
              <a:rPr lang="en-US" sz="3900" b="1" dirty="0" smtClean="0">
                <a:latin typeface="+mj-lt"/>
              </a:rPr>
              <a:t> </a:t>
            </a:r>
            <a:r>
              <a:rPr lang="en-US" sz="3900" b="1" dirty="0" err="1" smtClean="0">
                <a:latin typeface="+mj-lt"/>
              </a:rPr>
              <a:t>sự</a:t>
            </a:r>
            <a:r>
              <a:rPr lang="en-US" sz="3900" b="1" dirty="0" smtClean="0">
                <a:latin typeface="+mj-lt"/>
              </a:rPr>
              <a:t> </a:t>
            </a:r>
            <a:r>
              <a:rPr lang="en-US" sz="3900" b="1" dirty="0" err="1" smtClean="0">
                <a:latin typeface="+mj-lt"/>
              </a:rPr>
              <a:t>phân</a:t>
            </a:r>
            <a:r>
              <a:rPr lang="en-US" sz="3900" b="1" dirty="0" smtClean="0">
                <a:latin typeface="+mj-lt"/>
              </a:rPr>
              <a:t> </a:t>
            </a:r>
            <a:r>
              <a:rPr lang="en-US" sz="3900" b="1" dirty="0" err="1" smtClean="0">
                <a:latin typeface="+mj-lt"/>
              </a:rPr>
              <a:t>biệt</a:t>
            </a:r>
            <a:r>
              <a:rPr lang="en-US" sz="3900" b="1" dirty="0" smtClean="0">
                <a:latin typeface="+mj-lt"/>
              </a:rPr>
              <a:t> </a:t>
            </a:r>
            <a:r>
              <a:rPr lang="en-US" sz="3900" b="1" dirty="0" err="1" smtClean="0">
                <a:latin typeface="+mj-lt"/>
              </a:rPr>
              <a:t>đối</a:t>
            </a:r>
            <a:endParaRPr lang="en-US" sz="3900" b="1" dirty="0" smtClean="0">
              <a:latin typeface="+mj-lt"/>
            </a:endParaRPr>
          </a:p>
          <a:p>
            <a:pPr>
              <a:buFontTx/>
              <a:buNone/>
            </a:pPr>
            <a:r>
              <a:rPr lang="en-US" sz="3900" b="1" dirty="0" smtClean="0">
                <a:latin typeface="+mj-lt"/>
              </a:rPr>
              <a:t>     </a:t>
            </a:r>
            <a:r>
              <a:rPr lang="en-US" sz="3900" b="1" dirty="0" err="1" smtClean="0">
                <a:latin typeface="+mj-lt"/>
              </a:rPr>
              <a:t>xử</a:t>
            </a:r>
            <a:endParaRPr lang="en-US" sz="3900" b="1" dirty="0" smtClean="0">
              <a:latin typeface="+mj-lt"/>
            </a:endParaRPr>
          </a:p>
          <a:p>
            <a:pPr>
              <a:buFontTx/>
              <a:buNone/>
            </a:pPr>
            <a:r>
              <a:rPr lang="en-US" sz="3900" b="1" dirty="0" smtClean="0">
                <a:latin typeface="+mj-lt"/>
              </a:rPr>
              <a:t>- </a:t>
            </a:r>
            <a:r>
              <a:rPr lang="en-US" sz="3900" b="1" dirty="0" err="1" smtClean="0">
                <a:latin typeface="+mj-lt"/>
              </a:rPr>
              <a:t>Bạo</a:t>
            </a:r>
            <a:r>
              <a:rPr lang="en-US" sz="3900" b="1" dirty="0" smtClean="0">
                <a:latin typeface="+mj-lt"/>
              </a:rPr>
              <a:t> </a:t>
            </a:r>
            <a:r>
              <a:rPr lang="en-US" sz="3900" b="1" dirty="0" err="1" smtClean="0">
                <a:latin typeface="+mj-lt"/>
              </a:rPr>
              <a:t>hành</a:t>
            </a:r>
            <a:r>
              <a:rPr lang="en-US" sz="3900" b="1" dirty="0" smtClean="0">
                <a:latin typeface="+mj-lt"/>
              </a:rPr>
              <a:t>/</a:t>
            </a:r>
            <a:r>
              <a:rPr lang="en-US" sz="3900" b="1" dirty="0" err="1" smtClean="0">
                <a:latin typeface="+mj-lt"/>
              </a:rPr>
              <a:t>trừng</a:t>
            </a:r>
            <a:r>
              <a:rPr lang="en-US" sz="3900" b="1" dirty="0" smtClean="0">
                <a:latin typeface="+mj-lt"/>
              </a:rPr>
              <a:t> </a:t>
            </a:r>
            <a:r>
              <a:rPr lang="en-US" sz="3900" b="1" dirty="0" err="1" smtClean="0">
                <a:latin typeface="+mj-lt"/>
              </a:rPr>
              <a:t>phạt</a:t>
            </a:r>
            <a:r>
              <a:rPr lang="en-US" sz="3900" b="1" dirty="0" smtClean="0">
                <a:latin typeface="+mj-lt"/>
              </a:rPr>
              <a:t> </a:t>
            </a:r>
            <a:r>
              <a:rPr lang="en-US" sz="3900" b="1" dirty="0" err="1" smtClean="0">
                <a:latin typeface="+mj-lt"/>
              </a:rPr>
              <a:t>thân</a:t>
            </a:r>
            <a:r>
              <a:rPr lang="en-US" sz="3900" b="1" dirty="0" smtClean="0">
                <a:latin typeface="+mj-lt"/>
              </a:rPr>
              <a:t> </a:t>
            </a:r>
            <a:r>
              <a:rPr lang="en-US" sz="3900" b="1" dirty="0" err="1" smtClean="0">
                <a:latin typeface="+mj-lt"/>
              </a:rPr>
              <a:t>thể</a:t>
            </a:r>
            <a:endParaRPr lang="en-US" sz="3900" b="1" dirty="0" smtClean="0">
              <a:latin typeface="+mj-lt"/>
            </a:endParaRPr>
          </a:p>
          <a:p>
            <a:pPr>
              <a:buFontTx/>
              <a:buNone/>
            </a:pPr>
            <a:r>
              <a:rPr lang="en-US" sz="3900" b="1" dirty="0" smtClean="0">
                <a:latin typeface="+mj-lt"/>
              </a:rPr>
              <a:t>- </a:t>
            </a:r>
            <a:r>
              <a:rPr lang="en-US" sz="3900" b="1" dirty="0" err="1" smtClean="0">
                <a:latin typeface="+mj-lt"/>
              </a:rPr>
              <a:t>Giáo</a:t>
            </a:r>
            <a:r>
              <a:rPr lang="en-US" sz="3900" b="1" dirty="0" smtClean="0">
                <a:latin typeface="+mj-lt"/>
              </a:rPr>
              <a:t> </a:t>
            </a:r>
            <a:r>
              <a:rPr lang="en-US" sz="3900" b="1" dirty="0" err="1" smtClean="0">
                <a:latin typeface="+mj-lt"/>
              </a:rPr>
              <a:t>dục</a:t>
            </a:r>
            <a:r>
              <a:rPr lang="en-US" sz="3900" b="1" dirty="0" smtClean="0">
                <a:latin typeface="+mj-lt"/>
              </a:rPr>
              <a:t> </a:t>
            </a:r>
            <a:r>
              <a:rPr lang="en-US" sz="3900" b="1" dirty="0" err="1" smtClean="0">
                <a:latin typeface="+mj-lt"/>
              </a:rPr>
              <a:t>giới</a:t>
            </a:r>
            <a:r>
              <a:rPr lang="en-US" sz="3900" b="1" dirty="0" smtClean="0">
                <a:latin typeface="+mj-lt"/>
              </a:rPr>
              <a:t> </a:t>
            </a:r>
            <a:r>
              <a:rPr lang="en-US" sz="3900" b="1" dirty="0" err="1" smtClean="0">
                <a:latin typeface="+mj-lt"/>
              </a:rPr>
              <a:t>tính</a:t>
            </a:r>
            <a:r>
              <a:rPr lang="en-US" sz="3900" b="1" dirty="0" smtClean="0">
                <a:latin typeface="+mj-lt"/>
              </a:rPr>
              <a:t>, </a:t>
            </a:r>
            <a:r>
              <a:rPr lang="en-US" sz="3900" b="1" dirty="0" err="1" smtClean="0">
                <a:latin typeface="+mj-lt"/>
              </a:rPr>
              <a:t>kỹ</a:t>
            </a:r>
            <a:r>
              <a:rPr lang="en-US" sz="3900" b="1" dirty="0" smtClean="0">
                <a:latin typeface="+mj-lt"/>
              </a:rPr>
              <a:t> </a:t>
            </a:r>
            <a:r>
              <a:rPr lang="en-US" sz="3900" b="1" dirty="0" err="1" smtClean="0">
                <a:latin typeface="+mj-lt"/>
              </a:rPr>
              <a:t>năng</a:t>
            </a:r>
            <a:r>
              <a:rPr lang="en-US" sz="3900" b="1" dirty="0" smtClean="0">
                <a:latin typeface="+mj-lt"/>
              </a:rPr>
              <a:t> </a:t>
            </a:r>
            <a:r>
              <a:rPr lang="en-US" sz="3900" b="1" dirty="0" err="1" smtClean="0">
                <a:latin typeface="+mj-lt"/>
              </a:rPr>
              <a:t>sống</a:t>
            </a:r>
            <a:endParaRPr lang="en-US" sz="3900" b="1" dirty="0" smtClean="0">
              <a:latin typeface="+mj-lt"/>
            </a:endParaRPr>
          </a:p>
          <a:p>
            <a:pPr>
              <a:buFontTx/>
              <a:buNone/>
            </a:pPr>
            <a:r>
              <a:rPr lang="en-US" sz="3900" b="1" dirty="0" smtClean="0">
                <a:latin typeface="+mj-lt"/>
              </a:rPr>
              <a:t>      v.v.</a:t>
            </a:r>
            <a:endParaRPr lang="en-US" b="1" dirty="0">
              <a:solidFill>
                <a:schemeClr val="tx2"/>
              </a:solidFill>
              <a:latin typeface=".VnTime" pitchFamily="34" charset="0"/>
            </a:endParaRPr>
          </a:p>
          <a:p>
            <a:pPr>
              <a:buFontTx/>
              <a:buNone/>
            </a:pPr>
            <a:r>
              <a:rPr lang="en-US" b="1" dirty="0" smtClean="0">
                <a:solidFill>
                  <a:schemeClr val="tx2"/>
                </a:solidFill>
                <a:latin typeface=".VnTime" pitchFamily="34" charset="0"/>
              </a:rPr>
              <a:t> </a:t>
            </a:r>
            <a:endParaRPr lang="en-US" b="1" dirty="0">
              <a:solidFill>
                <a:schemeClr val="tx2"/>
              </a:solidFill>
              <a:latin typeface=".VnTime" pitchFamily="34" charset="0"/>
            </a:endParaRPr>
          </a:p>
          <a:p>
            <a:pPr>
              <a:buFontTx/>
              <a:buNone/>
            </a:pPr>
            <a:endParaRPr lang="en-US" b="1" dirty="0">
              <a:solidFill>
                <a:schemeClr val="tx2"/>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685800" y="762000"/>
            <a:ext cx="8077200" cy="1143000"/>
          </a:xfrm>
        </p:spPr>
        <p:txBody>
          <a:bodyPr>
            <a:normAutofit fontScale="90000"/>
          </a:bodyPr>
          <a:lstStyle/>
          <a:p>
            <a:r>
              <a:rPr lang="pt-BR" b="1" dirty="0">
                <a:solidFill>
                  <a:srgbClr val="FF0000"/>
                </a:solidFill>
                <a:latin typeface=".VnTime" pitchFamily="34" charset="0"/>
              </a:rPr>
              <a:t/>
            </a:r>
            <a:br>
              <a:rPr lang="pt-BR" b="1" dirty="0">
                <a:solidFill>
                  <a:srgbClr val="FF0000"/>
                </a:solidFill>
                <a:latin typeface=".VnTime" pitchFamily="34" charset="0"/>
              </a:rPr>
            </a:br>
            <a:r>
              <a:rPr lang="pt-BR" b="1" dirty="0">
                <a:solidFill>
                  <a:srgbClr val="FF0000"/>
                </a:solidFill>
                <a:latin typeface=".VnTime" pitchFamily="34" charset="0"/>
              </a:rPr>
              <a:t/>
            </a:r>
            <a:br>
              <a:rPr lang="pt-BR" b="1" dirty="0">
                <a:solidFill>
                  <a:srgbClr val="FF0000"/>
                </a:solidFill>
                <a:latin typeface=".VnTime" pitchFamily="34" charset="0"/>
              </a:rPr>
            </a:br>
            <a:r>
              <a:rPr lang="vi-VN" b="1" dirty="0" smtClean="0">
                <a:solidFill>
                  <a:srgbClr val="FF0000"/>
                </a:solidFill>
                <a:latin typeface=".VnTime" pitchFamily="34" charset="0"/>
              </a:rPr>
              <a:t> </a:t>
            </a:r>
            <a:r>
              <a:rPr lang="pt-BR" b="1" dirty="0">
                <a:solidFill>
                  <a:srgbClr val="FF0000"/>
                </a:solidFill>
                <a:latin typeface=".VnTime" pitchFamily="34" charset="0"/>
              </a:rPr>
              <a:t/>
            </a:r>
            <a:br>
              <a:rPr lang="pt-BR" b="1" dirty="0">
                <a:solidFill>
                  <a:srgbClr val="FF0000"/>
                </a:solidFill>
                <a:latin typeface=".VnTime" pitchFamily="34" charset="0"/>
              </a:rPr>
            </a:br>
            <a:r>
              <a:rPr lang="en-US" b="1" dirty="0">
                <a:solidFill>
                  <a:srgbClr val="FF0000"/>
                </a:solidFill>
                <a:latin typeface=".VnTime" pitchFamily="34" charset="0"/>
              </a:rPr>
              <a:t/>
            </a:r>
            <a:br>
              <a:rPr lang="en-US" b="1" dirty="0">
                <a:solidFill>
                  <a:srgbClr val="FF0000"/>
                </a:solidFill>
                <a:latin typeface=".VnTime" pitchFamily="34" charset="0"/>
              </a:rPr>
            </a:br>
            <a:endParaRPr lang="en-US" b="1" dirty="0">
              <a:solidFill>
                <a:srgbClr val="FF0000"/>
              </a:solidFill>
              <a:latin typeface=".VnTime" pitchFamily="34" charset="0"/>
            </a:endParaRPr>
          </a:p>
        </p:txBody>
      </p:sp>
      <p:sp>
        <p:nvSpPr>
          <p:cNvPr id="367619" name="Rectangle 3"/>
          <p:cNvSpPr>
            <a:spLocks noGrp="1" noChangeArrowheads="1"/>
          </p:cNvSpPr>
          <p:nvPr>
            <p:ph idx="1"/>
          </p:nvPr>
        </p:nvSpPr>
        <p:spPr>
          <a:xfrm>
            <a:off x="304800" y="1524000"/>
            <a:ext cx="8305800" cy="3200400"/>
          </a:xfrm>
        </p:spPr>
        <p:txBody>
          <a:bodyPr/>
          <a:lstStyle/>
          <a:p>
            <a:pPr marL="723900" lvl="4" indent="0" algn="ctr">
              <a:buFontTx/>
              <a:buNone/>
              <a:tabLst>
                <a:tab pos="444500" algn="l"/>
              </a:tabLst>
            </a:pPr>
            <a:r>
              <a:rPr lang="vi-VN" sz="3600" b="1" dirty="0">
                <a:latin typeface="+mj-lt"/>
              </a:rPr>
              <a:t>Hãy tưởng tượng </a:t>
            </a:r>
            <a:endParaRPr lang="en-US" sz="3600" b="1" dirty="0">
              <a:latin typeface="Arial Rounded MT Bold" pitchFamily="34" charset="0"/>
            </a:endParaRPr>
          </a:p>
          <a:p>
            <a:pPr marL="723900" lvl="4" indent="0" algn="ctr">
              <a:buFontTx/>
              <a:buNone/>
              <a:tabLst>
                <a:tab pos="444500" algn="l"/>
              </a:tabLst>
            </a:pPr>
            <a:r>
              <a:rPr lang="vi-VN" sz="3600" b="1" dirty="0">
                <a:latin typeface="+mj-lt"/>
              </a:rPr>
              <a:t>tình huống thiên tai xảy ra </a:t>
            </a:r>
            <a:endParaRPr lang="en-US" sz="3600" b="1" dirty="0">
              <a:latin typeface="Arial Rounded MT Bold" pitchFamily="34" charset="0"/>
            </a:endParaRPr>
          </a:p>
          <a:p>
            <a:pPr marL="723900" lvl="4" indent="0" algn="ctr">
              <a:buFontTx/>
              <a:buNone/>
              <a:tabLst>
                <a:tab pos="444500" algn="l"/>
              </a:tabLst>
            </a:pPr>
            <a:r>
              <a:rPr lang="en-US" sz="3600" b="1" i="1" dirty="0" err="1">
                <a:latin typeface="Arial Rounded MT Bold" pitchFamily="34" charset="0"/>
              </a:rPr>
              <a:t>Trong</a:t>
            </a:r>
            <a:r>
              <a:rPr lang="en-US" sz="3600" b="1" i="1" dirty="0">
                <a:latin typeface="Arial Rounded MT Bold" pitchFamily="34" charset="0"/>
              </a:rPr>
              <a:t> </a:t>
            </a:r>
            <a:r>
              <a:rPr lang="en-US" sz="3600" b="1" i="1" dirty="0" err="1">
                <a:latin typeface="Arial Rounded MT Bold" pitchFamily="34" charset="0"/>
              </a:rPr>
              <a:t>trường</a:t>
            </a:r>
            <a:r>
              <a:rPr lang="en-US" sz="3600" b="1" i="1" dirty="0">
                <a:latin typeface="Arial Rounded MT Bold" pitchFamily="34" charset="0"/>
              </a:rPr>
              <a:t> hợp </a:t>
            </a:r>
            <a:r>
              <a:rPr lang="en-US" sz="3600" b="1" i="1" dirty="0" err="1">
                <a:latin typeface="Arial Rounded MT Bold" pitchFamily="34" charset="0"/>
              </a:rPr>
              <a:t>đó</a:t>
            </a:r>
            <a:r>
              <a:rPr lang="en-US" sz="3600" b="1" i="1" dirty="0">
                <a:latin typeface="Arial Rounded MT Bold" pitchFamily="34" charset="0"/>
              </a:rPr>
              <a:t>, </a:t>
            </a:r>
            <a:r>
              <a:rPr lang="en-US" sz="3600" b="1" i="1" dirty="0" err="1">
                <a:latin typeface="Arial Rounded MT Bold" pitchFamily="34" charset="0"/>
              </a:rPr>
              <a:t>trẻ</a:t>
            </a:r>
            <a:r>
              <a:rPr lang="en-US" sz="3600" b="1" i="1" dirty="0">
                <a:latin typeface="Arial Rounded MT Bold" pitchFamily="34" charset="0"/>
              </a:rPr>
              <a:t> </a:t>
            </a:r>
            <a:r>
              <a:rPr lang="en-US" sz="3600" b="1" i="1" dirty="0" err="1">
                <a:latin typeface="Arial Rounded MT Bold" pitchFamily="34" charset="0"/>
              </a:rPr>
              <a:t>em</a:t>
            </a:r>
            <a:r>
              <a:rPr lang="en-US" sz="3600" b="1" i="1" dirty="0">
                <a:latin typeface="Arial Rounded MT Bold" pitchFamily="34" charset="0"/>
              </a:rPr>
              <a:t> </a:t>
            </a:r>
            <a:r>
              <a:rPr lang="en-US" sz="3600" b="1" i="1" dirty="0" err="1">
                <a:latin typeface="Arial Rounded MT Bold" pitchFamily="34" charset="0"/>
              </a:rPr>
              <a:t>có</a:t>
            </a:r>
            <a:r>
              <a:rPr lang="en-US" sz="3600" b="1" i="1" dirty="0">
                <a:latin typeface="Arial Rounded MT Bold" pitchFamily="34" charset="0"/>
              </a:rPr>
              <a:t> </a:t>
            </a:r>
            <a:r>
              <a:rPr lang="en-US" sz="3600" b="1" i="1" dirty="0" err="1">
                <a:latin typeface="Arial Rounded MT Bold" pitchFamily="34" charset="0"/>
              </a:rPr>
              <a:t>thể</a:t>
            </a:r>
            <a:r>
              <a:rPr lang="en-US" sz="3600" b="1" i="1" dirty="0">
                <a:latin typeface="Arial Rounded MT Bold" pitchFamily="34" charset="0"/>
              </a:rPr>
              <a:t> </a:t>
            </a:r>
            <a:r>
              <a:rPr lang="en-US" sz="3600" b="1" i="1" dirty="0" err="1">
                <a:latin typeface="Arial Rounded MT Bold" pitchFamily="34" charset="0"/>
              </a:rPr>
              <a:t>gặp</a:t>
            </a:r>
            <a:r>
              <a:rPr lang="en-US" sz="3600" b="1" i="1" dirty="0">
                <a:latin typeface="Arial Rounded MT Bold" pitchFamily="34" charset="0"/>
              </a:rPr>
              <a:t> </a:t>
            </a:r>
            <a:r>
              <a:rPr lang="en-US" sz="3600" b="1" i="1" dirty="0" err="1">
                <a:latin typeface="Arial Rounded MT Bold" pitchFamily="34" charset="0"/>
              </a:rPr>
              <a:t>những</a:t>
            </a:r>
            <a:r>
              <a:rPr lang="en-US" sz="3600" b="1" i="1" dirty="0">
                <a:latin typeface="Arial Rounded MT Bold" pitchFamily="34" charset="0"/>
              </a:rPr>
              <a:t> </a:t>
            </a:r>
            <a:r>
              <a:rPr lang="en-US" sz="3600" b="1" i="1" dirty="0" err="1">
                <a:latin typeface="Arial Rounded MT Bold" pitchFamily="34" charset="0"/>
              </a:rPr>
              <a:t>nguy</a:t>
            </a:r>
            <a:r>
              <a:rPr lang="en-US" sz="3600" b="1" i="1" dirty="0">
                <a:latin typeface="Arial Rounded MT Bold" pitchFamily="34" charset="0"/>
              </a:rPr>
              <a:t> </a:t>
            </a:r>
            <a:r>
              <a:rPr lang="en-US" sz="3600" b="1" i="1" dirty="0" err="1">
                <a:latin typeface="Arial Rounded MT Bold" pitchFamily="34" charset="0"/>
              </a:rPr>
              <a:t>hiểm</a:t>
            </a:r>
            <a:r>
              <a:rPr lang="en-US" sz="3600" b="1" i="1" dirty="0">
                <a:latin typeface="Arial Rounded MT Bold" pitchFamily="34" charset="0"/>
              </a:rPr>
              <a:t> </a:t>
            </a:r>
            <a:r>
              <a:rPr lang="en-US" sz="3600" b="1" i="1" dirty="0" err="1">
                <a:latin typeface="Arial Rounded MT Bold" pitchFamily="34" charset="0"/>
              </a:rPr>
              <a:t>gì</a:t>
            </a:r>
            <a:r>
              <a:rPr lang="en-US" sz="3600" b="1" i="1" dirty="0">
                <a:latin typeface="Arial Rounded MT Bold" pitchFamily="34" charset="0"/>
              </a:rPr>
              <a:t>?</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52400" y="304800"/>
            <a:ext cx="8305800" cy="762000"/>
          </a:xfrm>
        </p:spPr>
        <p:txBody>
          <a:bodyPr>
            <a:normAutofit/>
          </a:bodyPr>
          <a:lstStyle/>
          <a:p>
            <a:pPr eaLnBrk="1" hangingPunct="1">
              <a:defRPr/>
            </a:pPr>
            <a:r>
              <a:rPr lang="en-US" sz="2800" b="1" dirty="0" smtClean="0">
                <a:latin typeface=".VnArialH" pitchFamily="34" charset="0"/>
              </a:rPr>
              <a:t>2. </a:t>
            </a:r>
            <a:r>
              <a:rPr lang="vi-VN" sz="2800" b="1" dirty="0" smtClean="0">
                <a:latin typeface=".VnArialH" pitchFamily="34" charset="0"/>
              </a:rPr>
              <a:t>Các tình huống trẻ em cần được bảo vệ </a:t>
            </a:r>
            <a:endParaRPr lang="en-US" sz="2800" b="1" dirty="0" smtClean="0">
              <a:latin typeface=".VnArialH" pitchFamily="34" charset="0"/>
            </a:endParaRPr>
          </a:p>
        </p:txBody>
      </p:sp>
      <p:sp>
        <p:nvSpPr>
          <p:cNvPr id="60419" name="Rectangle 3"/>
          <p:cNvSpPr>
            <a:spLocks noGrp="1" noChangeArrowheads="1"/>
          </p:cNvSpPr>
          <p:nvPr>
            <p:ph type="body" sz="half" idx="1"/>
          </p:nvPr>
        </p:nvSpPr>
        <p:spPr>
          <a:xfrm>
            <a:off x="304800" y="1371600"/>
            <a:ext cx="8534400" cy="2362200"/>
          </a:xfrm>
        </p:spPr>
        <p:txBody>
          <a:bodyPr>
            <a:normAutofit lnSpcReduction="10000"/>
          </a:bodyPr>
          <a:lstStyle/>
          <a:p>
            <a:pPr marL="457200" indent="-222250" algn="ctr" eaLnBrk="1" hangingPunct="1">
              <a:buFontTx/>
              <a:buNone/>
            </a:pPr>
            <a:r>
              <a:rPr lang="vi-VN" sz="3600" b="1" dirty="0" smtClean="0">
                <a:solidFill>
                  <a:srgbClr val="FF0000"/>
                </a:solidFill>
              </a:rPr>
              <a:t>Thảo luận nhóm</a:t>
            </a:r>
            <a:endParaRPr lang="en-US" sz="2800" i="1" dirty="0" smtClean="0">
              <a:solidFill>
                <a:srgbClr val="FF0000"/>
              </a:solidFill>
              <a:latin typeface=".VnArial" pitchFamily="34" charset="0"/>
            </a:endParaRPr>
          </a:p>
          <a:p>
            <a:r>
              <a:rPr lang="en-US" sz="2800" dirty="0" smtClean="0">
                <a:latin typeface=".VnArial" pitchFamily="34" charset="0"/>
              </a:rPr>
              <a:t>  </a:t>
            </a:r>
            <a:r>
              <a:rPr lang="vi-VN" i="1" dirty="0">
                <a:solidFill>
                  <a:srgbClr val="000000"/>
                </a:solidFill>
                <a:latin typeface="Arial"/>
              </a:rPr>
              <a:t>Hãy liệt kê </a:t>
            </a:r>
            <a:r>
              <a:rPr lang="vi-VN" b="1" i="1" dirty="0">
                <a:solidFill>
                  <a:srgbClr val="009DD9"/>
                </a:solidFill>
                <a:latin typeface="Arial"/>
              </a:rPr>
              <a:t>những tình huống/trường hợp trẻ em cần được bảo vệ?</a:t>
            </a:r>
          </a:p>
          <a:p>
            <a:r>
              <a:rPr lang="en-US" dirty="0" err="1" smtClean="0">
                <a:solidFill>
                  <a:srgbClr val="C00000"/>
                </a:solidFill>
                <a:latin typeface="Arial"/>
              </a:rPr>
              <a:t>Y</a:t>
            </a:r>
            <a:r>
              <a:rPr lang="en-US" sz="2800" dirty="0" err="1">
                <a:solidFill>
                  <a:srgbClr val="C00000"/>
                </a:solidFill>
                <a:latin typeface="Times New Roman"/>
              </a:rPr>
              <a:t>ê</a:t>
            </a:r>
            <a:r>
              <a:rPr lang="en-US" sz="2800" dirty="0" err="1" smtClean="0">
                <a:solidFill>
                  <a:srgbClr val="C00000"/>
                </a:solidFill>
                <a:latin typeface="Times New Roman"/>
              </a:rPr>
              <a:t>u</a:t>
            </a:r>
            <a:r>
              <a:rPr lang="en-US" sz="2800" dirty="0" smtClean="0">
                <a:solidFill>
                  <a:srgbClr val="C00000"/>
                </a:solidFill>
                <a:latin typeface="Times New Roman"/>
              </a:rPr>
              <a:t> </a:t>
            </a:r>
            <a:r>
              <a:rPr lang="en-US" sz="2800" dirty="0" err="1">
                <a:solidFill>
                  <a:srgbClr val="C00000"/>
                </a:solidFill>
                <a:latin typeface="Times New Roman"/>
              </a:rPr>
              <a:t>cầu</a:t>
            </a:r>
            <a:r>
              <a:rPr lang="en-US" dirty="0">
                <a:solidFill>
                  <a:srgbClr val="C00000"/>
                </a:solidFill>
                <a:latin typeface="Arial"/>
              </a:rPr>
              <a:t>: </a:t>
            </a:r>
            <a:r>
              <a:rPr lang="en-US" sz="2400" i="1" dirty="0">
                <a:solidFill>
                  <a:srgbClr val="000000"/>
                </a:solidFill>
                <a:latin typeface="Arial"/>
              </a:rPr>
              <a:t>1.</a:t>
            </a:r>
            <a:r>
              <a:rPr lang="en-US" dirty="0">
                <a:solidFill>
                  <a:srgbClr val="E2D700"/>
                </a:solidFill>
                <a:latin typeface="Arial"/>
              </a:rPr>
              <a:t> </a:t>
            </a:r>
            <a:r>
              <a:rPr lang="en-US" sz="2400" i="1" dirty="0" err="1">
                <a:solidFill>
                  <a:srgbClr val="000000"/>
                </a:solidFill>
                <a:latin typeface="Arial"/>
              </a:rPr>
              <a:t>Thảo</a:t>
            </a:r>
            <a:r>
              <a:rPr lang="en-US" sz="2400" i="1" dirty="0">
                <a:solidFill>
                  <a:srgbClr val="000000"/>
                </a:solidFill>
                <a:latin typeface="Arial"/>
              </a:rPr>
              <a:t> </a:t>
            </a:r>
            <a:r>
              <a:rPr lang="en-US" sz="2400" i="1" dirty="0" err="1">
                <a:solidFill>
                  <a:srgbClr val="000000"/>
                </a:solidFill>
                <a:latin typeface="Arial"/>
              </a:rPr>
              <a:t>luận</a:t>
            </a:r>
            <a:r>
              <a:rPr lang="en-US" sz="2400" i="1" dirty="0">
                <a:solidFill>
                  <a:srgbClr val="000000"/>
                </a:solidFill>
                <a:latin typeface="Arial"/>
              </a:rPr>
              <a:t> </a:t>
            </a:r>
            <a:r>
              <a:rPr lang="en-US" sz="2400" i="1" dirty="0" err="1">
                <a:solidFill>
                  <a:srgbClr val="000000"/>
                </a:solidFill>
                <a:latin typeface="Arial"/>
              </a:rPr>
              <a:t>và</a:t>
            </a:r>
            <a:r>
              <a:rPr lang="en-US" sz="2400" i="1" dirty="0">
                <a:solidFill>
                  <a:srgbClr val="000000"/>
                </a:solidFill>
                <a:latin typeface="Arial"/>
              </a:rPr>
              <a:t> </a:t>
            </a:r>
            <a:r>
              <a:rPr lang="en-US" sz="2400" i="1" dirty="0" err="1">
                <a:solidFill>
                  <a:srgbClr val="000000"/>
                </a:solidFill>
                <a:latin typeface="Arial"/>
              </a:rPr>
              <a:t>ghi</a:t>
            </a:r>
            <a:r>
              <a:rPr lang="en-US" sz="2400" i="1" dirty="0">
                <a:solidFill>
                  <a:srgbClr val="000000"/>
                </a:solidFill>
                <a:latin typeface="Arial"/>
              </a:rPr>
              <a:t> </a:t>
            </a:r>
            <a:r>
              <a:rPr lang="en-US" sz="2400" i="1" dirty="0" err="1">
                <a:solidFill>
                  <a:srgbClr val="000000"/>
                </a:solidFill>
                <a:latin typeface="Arial"/>
              </a:rPr>
              <a:t>kết</a:t>
            </a:r>
            <a:r>
              <a:rPr lang="en-US" sz="2400" i="1" dirty="0">
                <a:solidFill>
                  <a:srgbClr val="000000"/>
                </a:solidFill>
                <a:latin typeface="Arial"/>
              </a:rPr>
              <a:t> </a:t>
            </a:r>
            <a:r>
              <a:rPr lang="en-US" sz="2400" i="1" dirty="0" err="1">
                <a:solidFill>
                  <a:srgbClr val="000000"/>
                </a:solidFill>
                <a:latin typeface="Arial"/>
              </a:rPr>
              <a:t>quả</a:t>
            </a:r>
            <a:r>
              <a:rPr lang="en-US" sz="2400" i="1" dirty="0">
                <a:solidFill>
                  <a:srgbClr val="000000"/>
                </a:solidFill>
                <a:latin typeface="Arial"/>
              </a:rPr>
              <a:t> </a:t>
            </a:r>
            <a:r>
              <a:rPr lang="en-US" sz="2400" i="1" dirty="0" err="1">
                <a:solidFill>
                  <a:srgbClr val="000000"/>
                </a:solidFill>
                <a:latin typeface="Arial"/>
              </a:rPr>
              <a:t>lên</a:t>
            </a:r>
            <a:r>
              <a:rPr lang="en-US" sz="2400" i="1" dirty="0">
                <a:solidFill>
                  <a:srgbClr val="000000"/>
                </a:solidFill>
                <a:latin typeface="Arial"/>
              </a:rPr>
              <a:t> </a:t>
            </a:r>
            <a:r>
              <a:rPr lang="en-US" sz="2400" i="1" dirty="0" err="1">
                <a:solidFill>
                  <a:srgbClr val="C00000"/>
                </a:solidFill>
                <a:latin typeface="Arial"/>
              </a:rPr>
              <a:t>Thẻ</a:t>
            </a:r>
            <a:r>
              <a:rPr lang="en-US" sz="2400" i="1" dirty="0">
                <a:solidFill>
                  <a:srgbClr val="C00000"/>
                </a:solidFill>
                <a:latin typeface="Arial"/>
              </a:rPr>
              <a:t> </a:t>
            </a:r>
            <a:r>
              <a:rPr lang="en-US" sz="2400" i="1" dirty="0" err="1">
                <a:solidFill>
                  <a:srgbClr val="C00000"/>
                </a:solidFill>
                <a:latin typeface="Arial"/>
              </a:rPr>
              <a:t>màu</a:t>
            </a:r>
            <a:r>
              <a:rPr lang="en-US" sz="2400" i="1" dirty="0">
                <a:solidFill>
                  <a:srgbClr val="C00000"/>
                </a:solidFill>
                <a:latin typeface="Arial"/>
              </a:rPr>
              <a:t>. </a:t>
            </a:r>
          </a:p>
          <a:p>
            <a:pPr marL="457200" indent="-222250" eaLnBrk="1" hangingPunct="1">
              <a:buFontTx/>
              <a:buNone/>
            </a:pPr>
            <a:r>
              <a:rPr lang="en-US" sz="2400" i="1" dirty="0" smtClean="0">
                <a:solidFill>
                  <a:srgbClr val="FFFF00"/>
                </a:solidFill>
                <a:latin typeface=".VnArial" pitchFamily="34" charset="0"/>
              </a:rPr>
              <a:t> </a:t>
            </a:r>
            <a:endParaRPr lang="en-US" sz="2400" i="1" dirty="0" smtClean="0">
              <a:latin typeface=".VnArial" pitchFamily="34" charset="0"/>
            </a:endParaRPr>
          </a:p>
        </p:txBody>
      </p:sp>
      <p:graphicFrame>
        <p:nvGraphicFramePr>
          <p:cNvPr id="60471" name="Group 55"/>
          <p:cNvGraphicFramePr>
            <a:graphicFrameLocks noGrp="1"/>
          </p:cNvGraphicFramePr>
          <p:nvPr>
            <p:ph sz="half" idx="2"/>
          </p:nvPr>
        </p:nvGraphicFramePr>
        <p:xfrm>
          <a:off x="228600" y="3962400"/>
          <a:ext cx="8763000" cy="2651125"/>
        </p:xfrm>
        <a:graphic>
          <a:graphicData uri="http://schemas.openxmlformats.org/drawingml/2006/table">
            <a:tbl>
              <a:tblPr/>
              <a:tblGrid>
                <a:gridCol w="2921000"/>
                <a:gridCol w="2921000"/>
                <a:gridCol w="2921000"/>
              </a:tblGrid>
              <a:tr h="533400">
                <a:tc gridSpan="3">
                  <a:txBody>
                    <a:bodyPr/>
                    <a:lstStyle/>
                    <a:p>
                      <a:endParaRPr lang="en-US" dirty="0"/>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85800">
                <a:tc>
                  <a:txBody>
                    <a:bodyPr/>
                    <a:lstStyle/>
                    <a:p>
                      <a:endParaRPr lang="en-US"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1925">
                <a:tc>
                  <a:txBody>
                    <a:bodyPr/>
                    <a:lstStyle/>
                    <a:p>
                      <a:endParaRPr lang="en-US"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439" name="Rectangle 23"/>
          <p:cNvSpPr>
            <a:spLocks noChangeArrowheads="1"/>
          </p:cNvSpPr>
          <p:nvPr/>
        </p:nvSpPr>
        <p:spPr bwMode="auto">
          <a:xfrm>
            <a:off x="533400" y="5562600"/>
            <a:ext cx="914400" cy="381000"/>
          </a:xfrm>
          <a:prstGeom prst="rect">
            <a:avLst/>
          </a:prstGeom>
          <a:solidFill>
            <a:srgbClr val="FFFF00"/>
          </a:solidFill>
          <a:ln w="9525">
            <a:solidFill>
              <a:schemeClr val="tx1"/>
            </a:solidFill>
            <a:miter lim="800000"/>
            <a:headEnd/>
            <a:tailEnd/>
          </a:ln>
        </p:spPr>
        <p:txBody>
          <a:bodyPr wrap="none" anchor="ctr"/>
          <a:lstStyle/>
          <a:p>
            <a:r>
              <a:rPr lang="en-US" dirty="0" smtClean="0"/>
              <a:t> </a:t>
            </a:r>
            <a:endParaRPr lang="en-US" dirty="0"/>
          </a:p>
        </p:txBody>
      </p:sp>
      <p:sp>
        <p:nvSpPr>
          <p:cNvPr id="60443" name="Rectangle 27"/>
          <p:cNvSpPr>
            <a:spLocks noChangeArrowheads="1"/>
          </p:cNvSpPr>
          <p:nvPr/>
        </p:nvSpPr>
        <p:spPr bwMode="auto">
          <a:xfrm>
            <a:off x="3429000" y="5486400"/>
            <a:ext cx="990600" cy="457200"/>
          </a:xfrm>
          <a:prstGeom prst="rect">
            <a:avLst/>
          </a:prstGeom>
          <a:solidFill>
            <a:srgbClr val="FF00FF"/>
          </a:solidFill>
          <a:ln w="9525">
            <a:solidFill>
              <a:schemeClr val="tx1"/>
            </a:solidFill>
            <a:miter lim="800000"/>
            <a:headEnd/>
            <a:tailEnd/>
          </a:ln>
        </p:spPr>
        <p:txBody>
          <a:bodyPr wrap="none" anchor="ctr"/>
          <a:lstStyle/>
          <a:p>
            <a:endParaRPr lang="en-US"/>
          </a:p>
        </p:txBody>
      </p:sp>
      <p:sp>
        <p:nvSpPr>
          <p:cNvPr id="60444" name="Rectangle 28"/>
          <p:cNvSpPr>
            <a:spLocks noChangeArrowheads="1"/>
          </p:cNvSpPr>
          <p:nvPr/>
        </p:nvSpPr>
        <p:spPr bwMode="auto">
          <a:xfrm>
            <a:off x="6400800" y="5562600"/>
            <a:ext cx="990600" cy="457200"/>
          </a:xfrm>
          <a:prstGeom prst="rect">
            <a:avLst/>
          </a:prstGeom>
          <a:solidFill>
            <a:srgbClr val="00FF00"/>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60419"/>
                                        </p:tgtEl>
                                        <p:attrNameLst>
                                          <p:attrName>style.visibility</p:attrName>
                                        </p:attrNameLst>
                                      </p:cBhvr>
                                      <p:to>
                                        <p:strVal val="visible"/>
                                      </p:to>
                                    </p:set>
                                    <p:anim calcmode="lin" valueType="num">
                                      <p:cBhvr>
                                        <p:cTn id="11" dur="500" fill="hold"/>
                                        <p:tgtEl>
                                          <p:spTgt spid="60419"/>
                                        </p:tgtEl>
                                        <p:attrNameLst>
                                          <p:attrName>ppt_w</p:attrName>
                                        </p:attrNameLst>
                                      </p:cBhvr>
                                      <p:tavLst>
                                        <p:tav tm="0">
                                          <p:val>
                                            <p:fltVal val="0"/>
                                          </p:val>
                                        </p:tav>
                                        <p:tav tm="100000">
                                          <p:val>
                                            <p:strVal val="#ppt_w"/>
                                          </p:val>
                                        </p:tav>
                                      </p:tavLst>
                                    </p:anim>
                                    <p:anim calcmode="lin" valueType="num">
                                      <p:cBhvr>
                                        <p:cTn id="12" dur="500" fill="hold"/>
                                        <p:tgtEl>
                                          <p:spTgt spid="60419"/>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0471"/>
                                        </p:tgtEl>
                                        <p:attrNameLst>
                                          <p:attrName>style.visibility</p:attrName>
                                        </p:attrNameLst>
                                      </p:cBhvr>
                                      <p:to>
                                        <p:strVal val="visible"/>
                                      </p:to>
                                    </p:set>
                                    <p:anim calcmode="lin" valueType="num">
                                      <p:cBhvr additive="base">
                                        <p:cTn id="17" dur="500" fill="hold"/>
                                        <p:tgtEl>
                                          <p:spTgt spid="60471"/>
                                        </p:tgtEl>
                                        <p:attrNameLst>
                                          <p:attrName>ppt_x</p:attrName>
                                        </p:attrNameLst>
                                      </p:cBhvr>
                                      <p:tavLst>
                                        <p:tav tm="0">
                                          <p:val>
                                            <p:strVal val="#ppt_x"/>
                                          </p:val>
                                        </p:tav>
                                        <p:tav tm="100000">
                                          <p:val>
                                            <p:strVal val="#ppt_x"/>
                                          </p:val>
                                        </p:tav>
                                      </p:tavLst>
                                    </p:anim>
                                    <p:anim calcmode="lin" valueType="num">
                                      <p:cBhvr additive="base">
                                        <p:cTn id="18" dur="500" fill="hold"/>
                                        <p:tgtEl>
                                          <p:spTgt spid="60471"/>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 presetClass="entr" presetSubtype="4" fill="hold" grpId="0" nodeType="afterEffect">
                                  <p:stCondLst>
                                    <p:cond delay="0"/>
                                  </p:stCondLst>
                                  <p:childTnLst>
                                    <p:set>
                                      <p:cBhvr>
                                        <p:cTn id="21" dur="1" fill="hold">
                                          <p:stCondLst>
                                            <p:cond delay="0"/>
                                          </p:stCondLst>
                                        </p:cTn>
                                        <p:tgtEl>
                                          <p:spTgt spid="60439"/>
                                        </p:tgtEl>
                                        <p:attrNameLst>
                                          <p:attrName>style.visibility</p:attrName>
                                        </p:attrNameLst>
                                      </p:cBhvr>
                                      <p:to>
                                        <p:strVal val="visible"/>
                                      </p:to>
                                    </p:set>
                                    <p:anim calcmode="lin" valueType="num">
                                      <p:cBhvr additive="base">
                                        <p:cTn id="22" dur="500" fill="hold"/>
                                        <p:tgtEl>
                                          <p:spTgt spid="60439"/>
                                        </p:tgtEl>
                                        <p:attrNameLst>
                                          <p:attrName>ppt_x</p:attrName>
                                        </p:attrNameLst>
                                      </p:cBhvr>
                                      <p:tavLst>
                                        <p:tav tm="0">
                                          <p:val>
                                            <p:strVal val="#ppt_x"/>
                                          </p:val>
                                        </p:tav>
                                        <p:tav tm="100000">
                                          <p:val>
                                            <p:strVal val="#ppt_x"/>
                                          </p:val>
                                        </p:tav>
                                      </p:tavLst>
                                    </p:anim>
                                    <p:anim calcmode="lin" valueType="num">
                                      <p:cBhvr additive="base">
                                        <p:cTn id="23" dur="500" fill="hold"/>
                                        <p:tgtEl>
                                          <p:spTgt spid="60439"/>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 presetClass="entr" presetSubtype="4" fill="hold" grpId="0" nodeType="afterEffect">
                                  <p:stCondLst>
                                    <p:cond delay="0"/>
                                  </p:stCondLst>
                                  <p:childTnLst>
                                    <p:set>
                                      <p:cBhvr>
                                        <p:cTn id="26" dur="1" fill="hold">
                                          <p:stCondLst>
                                            <p:cond delay="0"/>
                                          </p:stCondLst>
                                        </p:cTn>
                                        <p:tgtEl>
                                          <p:spTgt spid="60443"/>
                                        </p:tgtEl>
                                        <p:attrNameLst>
                                          <p:attrName>style.visibility</p:attrName>
                                        </p:attrNameLst>
                                      </p:cBhvr>
                                      <p:to>
                                        <p:strVal val="visible"/>
                                      </p:to>
                                    </p:set>
                                    <p:anim calcmode="lin" valueType="num">
                                      <p:cBhvr additive="base">
                                        <p:cTn id="27" dur="500" fill="hold"/>
                                        <p:tgtEl>
                                          <p:spTgt spid="60443"/>
                                        </p:tgtEl>
                                        <p:attrNameLst>
                                          <p:attrName>ppt_x</p:attrName>
                                        </p:attrNameLst>
                                      </p:cBhvr>
                                      <p:tavLst>
                                        <p:tav tm="0">
                                          <p:val>
                                            <p:strVal val="#ppt_x"/>
                                          </p:val>
                                        </p:tav>
                                        <p:tav tm="100000">
                                          <p:val>
                                            <p:strVal val="#ppt_x"/>
                                          </p:val>
                                        </p:tav>
                                      </p:tavLst>
                                    </p:anim>
                                    <p:anim calcmode="lin" valueType="num">
                                      <p:cBhvr additive="base">
                                        <p:cTn id="28" dur="500" fill="hold"/>
                                        <p:tgtEl>
                                          <p:spTgt spid="60443"/>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 presetClass="entr" presetSubtype="4" fill="hold" grpId="0" nodeType="afterEffect">
                                  <p:stCondLst>
                                    <p:cond delay="0"/>
                                  </p:stCondLst>
                                  <p:childTnLst>
                                    <p:set>
                                      <p:cBhvr>
                                        <p:cTn id="31" dur="1" fill="hold">
                                          <p:stCondLst>
                                            <p:cond delay="0"/>
                                          </p:stCondLst>
                                        </p:cTn>
                                        <p:tgtEl>
                                          <p:spTgt spid="60444"/>
                                        </p:tgtEl>
                                        <p:attrNameLst>
                                          <p:attrName>style.visibility</p:attrName>
                                        </p:attrNameLst>
                                      </p:cBhvr>
                                      <p:to>
                                        <p:strVal val="visible"/>
                                      </p:to>
                                    </p:set>
                                    <p:anim calcmode="lin" valueType="num">
                                      <p:cBhvr additive="base">
                                        <p:cTn id="32" dur="500" fill="hold"/>
                                        <p:tgtEl>
                                          <p:spTgt spid="60444"/>
                                        </p:tgtEl>
                                        <p:attrNameLst>
                                          <p:attrName>ppt_x</p:attrName>
                                        </p:attrNameLst>
                                      </p:cBhvr>
                                      <p:tavLst>
                                        <p:tav tm="0">
                                          <p:val>
                                            <p:strVal val="#ppt_x"/>
                                          </p:val>
                                        </p:tav>
                                        <p:tav tm="100000">
                                          <p:val>
                                            <p:strVal val="#ppt_x"/>
                                          </p:val>
                                        </p:tav>
                                      </p:tavLst>
                                    </p:anim>
                                    <p:anim calcmode="lin" valueType="num">
                                      <p:cBhvr additive="base">
                                        <p:cTn id="33" dur="500" fill="hold"/>
                                        <p:tgtEl>
                                          <p:spTgt spid="604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19" grpId="0" autoUpdateAnimBg="0"/>
      <p:bldP spid="60439" grpId="0" animBg="1"/>
      <p:bldP spid="60443" grpId="0" animBg="1"/>
      <p:bldP spid="604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8600" y="457200"/>
            <a:ext cx="8610600" cy="990600"/>
          </a:xfrm>
        </p:spPr>
        <p:txBody>
          <a:bodyPr>
            <a:noAutofit/>
          </a:bodyPr>
          <a:lstStyle/>
          <a:p>
            <a:pPr lvl="0"/>
            <a:r>
              <a:rPr lang="pt-BR" sz="3200" b="1" dirty="0"/>
              <a:t>Những nội dung cơ bản mà Công ước đặc biệt nhấn mạnh về bảo vệ trẻ em</a:t>
            </a:r>
            <a:endParaRPr lang="en-US" sz="3200" dirty="0"/>
          </a:p>
        </p:txBody>
      </p:sp>
      <p:sp>
        <p:nvSpPr>
          <p:cNvPr id="56323" name="Rectangle 3"/>
          <p:cNvSpPr>
            <a:spLocks noGrp="1" noChangeArrowheads="1"/>
          </p:cNvSpPr>
          <p:nvPr>
            <p:ph idx="1"/>
          </p:nvPr>
        </p:nvSpPr>
        <p:spPr>
          <a:xfrm>
            <a:off x="304800" y="1524000"/>
            <a:ext cx="8382000" cy="4724400"/>
          </a:xfrm>
        </p:spPr>
        <p:txBody>
          <a:bodyPr/>
          <a:lstStyle/>
          <a:p>
            <a:pPr marL="457200" indent="-457200" algn="ctr" eaLnBrk="1" hangingPunct="1">
              <a:lnSpc>
                <a:spcPct val="80000"/>
              </a:lnSpc>
              <a:buFontTx/>
              <a:buNone/>
            </a:pPr>
            <a:endParaRPr lang="en-US" sz="800" b="1" dirty="0" smtClean="0">
              <a:solidFill>
                <a:srgbClr val="FFFF00"/>
              </a:solidFill>
              <a:latin typeface=".VnArialH" pitchFamily="34" charset="0"/>
            </a:endParaRPr>
          </a:p>
          <a:p>
            <a:pPr lvl="0"/>
            <a:r>
              <a:rPr lang="en-US" sz="2800" dirty="0" err="1"/>
              <a:t>Bảo</a:t>
            </a:r>
            <a:r>
              <a:rPr lang="en-US" sz="2800" dirty="0"/>
              <a:t> </a:t>
            </a:r>
            <a:r>
              <a:rPr lang="en-US" sz="2800" dirty="0" err="1"/>
              <a:t>vệ</a:t>
            </a:r>
            <a:r>
              <a:rPr lang="en-US" sz="2800" dirty="0"/>
              <a:t> </a:t>
            </a:r>
            <a:r>
              <a:rPr lang="en-US" sz="2800" dirty="0" err="1"/>
              <a:t>khỏi</a:t>
            </a:r>
            <a:r>
              <a:rPr lang="en-US" sz="2800" dirty="0"/>
              <a:t> </a:t>
            </a:r>
            <a:r>
              <a:rPr lang="en-US" sz="2800" dirty="0" err="1"/>
              <a:t>sự</a:t>
            </a:r>
            <a:r>
              <a:rPr lang="en-US" sz="2800" dirty="0"/>
              <a:t> </a:t>
            </a:r>
            <a:r>
              <a:rPr lang="en-US" sz="2800" dirty="0" err="1"/>
              <a:t>phân</a:t>
            </a:r>
            <a:r>
              <a:rPr lang="en-US" sz="2800" dirty="0"/>
              <a:t> </a:t>
            </a:r>
            <a:r>
              <a:rPr lang="en-US" sz="2800" dirty="0" err="1"/>
              <a:t>biệt</a:t>
            </a:r>
            <a:r>
              <a:rPr lang="en-US" sz="2800" dirty="0"/>
              <a:t> </a:t>
            </a:r>
            <a:r>
              <a:rPr lang="en-US" sz="2800" dirty="0" err="1"/>
              <a:t>đối</a:t>
            </a:r>
            <a:r>
              <a:rPr lang="en-US" sz="2800" dirty="0"/>
              <a:t> </a:t>
            </a:r>
            <a:r>
              <a:rPr lang="en-US" sz="2800" dirty="0" err="1"/>
              <a:t>xử</a:t>
            </a:r>
            <a:r>
              <a:rPr lang="en-US" sz="2800" dirty="0"/>
              <a:t>.</a:t>
            </a:r>
          </a:p>
          <a:p>
            <a:pPr lvl="0"/>
            <a:r>
              <a:rPr lang="en-US" sz="2800" dirty="0" err="1"/>
              <a:t>Bảo</a:t>
            </a:r>
            <a:r>
              <a:rPr lang="en-US" sz="2800" dirty="0"/>
              <a:t> </a:t>
            </a:r>
            <a:r>
              <a:rPr lang="en-US" sz="2800" dirty="0" err="1"/>
              <a:t>vệ</a:t>
            </a:r>
            <a:r>
              <a:rPr lang="en-US" sz="2800" dirty="0"/>
              <a:t> </a:t>
            </a:r>
            <a:r>
              <a:rPr lang="en-US" sz="2800" dirty="0" err="1"/>
              <a:t>khỏi</a:t>
            </a:r>
            <a:r>
              <a:rPr lang="en-US" sz="2800" dirty="0"/>
              <a:t> </a:t>
            </a:r>
            <a:r>
              <a:rPr lang="en-US" sz="2800" dirty="0" err="1"/>
              <a:t>sự</a:t>
            </a:r>
            <a:r>
              <a:rPr lang="en-US" sz="2800" dirty="0"/>
              <a:t> </a:t>
            </a:r>
            <a:r>
              <a:rPr lang="en-US" sz="2800" dirty="0" err="1"/>
              <a:t>bóc</a:t>
            </a:r>
            <a:r>
              <a:rPr lang="en-US" sz="2800" dirty="0"/>
              <a:t> </a:t>
            </a:r>
            <a:r>
              <a:rPr lang="en-US" sz="2800" dirty="0" err="1"/>
              <a:t>lột</a:t>
            </a:r>
            <a:r>
              <a:rPr lang="en-US" sz="2800" dirty="0"/>
              <a:t> </a:t>
            </a:r>
            <a:r>
              <a:rPr lang="en-US" sz="2800" dirty="0" err="1"/>
              <a:t>về</a:t>
            </a:r>
            <a:r>
              <a:rPr lang="en-US" sz="2800" dirty="0"/>
              <a:t> </a:t>
            </a:r>
            <a:r>
              <a:rPr lang="en-US" sz="2800" dirty="0" err="1"/>
              <a:t>kinh</a:t>
            </a:r>
            <a:r>
              <a:rPr lang="en-US" sz="2800" dirty="0"/>
              <a:t> </a:t>
            </a:r>
            <a:r>
              <a:rPr lang="en-US" sz="2800" dirty="0" err="1"/>
              <a:t>tế</a:t>
            </a:r>
            <a:r>
              <a:rPr lang="en-US" sz="2800" dirty="0"/>
              <a:t>, </a:t>
            </a:r>
            <a:r>
              <a:rPr lang="en-US" sz="2800" dirty="0" err="1"/>
              <a:t>sự</a:t>
            </a:r>
            <a:r>
              <a:rPr lang="en-US" sz="2800" dirty="0"/>
              <a:t> </a:t>
            </a:r>
            <a:r>
              <a:rPr lang="en-US" sz="2800" dirty="0" err="1"/>
              <a:t>lạm</a:t>
            </a:r>
            <a:r>
              <a:rPr lang="en-US" sz="2800" dirty="0"/>
              <a:t> </a:t>
            </a:r>
            <a:r>
              <a:rPr lang="en-US" sz="2800" dirty="0" err="1"/>
              <a:t>dụng</a:t>
            </a:r>
            <a:r>
              <a:rPr lang="en-US" sz="2800" dirty="0"/>
              <a:t> </a:t>
            </a:r>
            <a:r>
              <a:rPr lang="en-US" sz="2800" dirty="0" err="1"/>
              <a:t>về</a:t>
            </a:r>
            <a:r>
              <a:rPr lang="en-US" sz="2800" dirty="0"/>
              <a:t> </a:t>
            </a:r>
            <a:r>
              <a:rPr lang="en-US" sz="2800" dirty="0" err="1"/>
              <a:t>thể</a:t>
            </a:r>
            <a:r>
              <a:rPr lang="en-US" sz="2800" dirty="0"/>
              <a:t> </a:t>
            </a:r>
            <a:r>
              <a:rPr lang="en-US" sz="2800" dirty="0" err="1"/>
              <a:t>xác</a:t>
            </a:r>
            <a:r>
              <a:rPr lang="en-US" sz="2800" dirty="0"/>
              <a:t> </a:t>
            </a:r>
            <a:r>
              <a:rPr lang="en-US" sz="2800" dirty="0" err="1"/>
              <a:t>và</a:t>
            </a:r>
            <a:r>
              <a:rPr lang="en-US" sz="2800" dirty="0"/>
              <a:t> </a:t>
            </a:r>
            <a:r>
              <a:rPr lang="en-US" sz="2800" dirty="0" err="1"/>
              <a:t>tình</a:t>
            </a:r>
            <a:r>
              <a:rPr lang="en-US" sz="2800" dirty="0"/>
              <a:t> </a:t>
            </a:r>
            <a:r>
              <a:rPr lang="en-US" sz="2800" dirty="0" err="1"/>
              <a:t>dục</a:t>
            </a:r>
            <a:r>
              <a:rPr lang="en-US" sz="2800" dirty="0"/>
              <a:t>, </a:t>
            </a:r>
            <a:r>
              <a:rPr lang="en-US" sz="2800" dirty="0" err="1"/>
              <a:t>những</a:t>
            </a:r>
            <a:r>
              <a:rPr lang="en-US" sz="2800" dirty="0"/>
              <a:t> </a:t>
            </a:r>
            <a:r>
              <a:rPr lang="en-US" sz="2800" dirty="0" err="1"/>
              <a:t>hậu</a:t>
            </a:r>
            <a:r>
              <a:rPr lang="en-US" sz="2800" dirty="0"/>
              <a:t> </a:t>
            </a:r>
            <a:r>
              <a:rPr lang="en-US" sz="2800" dirty="0" err="1"/>
              <a:t>quả</a:t>
            </a:r>
            <a:r>
              <a:rPr lang="en-US" sz="2800" dirty="0"/>
              <a:t> </a:t>
            </a:r>
            <a:r>
              <a:rPr lang="en-US" sz="2800" dirty="0" err="1"/>
              <a:t>chiến</a:t>
            </a:r>
            <a:r>
              <a:rPr lang="en-US" sz="2800" dirty="0"/>
              <a:t> </a:t>
            </a:r>
            <a:r>
              <a:rPr lang="en-US" sz="2800" dirty="0" err="1"/>
              <a:t>tranh</a:t>
            </a:r>
            <a:r>
              <a:rPr lang="en-US" sz="2800" dirty="0"/>
              <a:t>, </a:t>
            </a:r>
            <a:r>
              <a:rPr lang="en-US" sz="2800" dirty="0" err="1"/>
              <a:t>bị</a:t>
            </a:r>
            <a:r>
              <a:rPr lang="en-US" sz="2800" dirty="0"/>
              <a:t> </a:t>
            </a:r>
            <a:r>
              <a:rPr lang="en-US" sz="2800" dirty="0" err="1"/>
              <a:t>lơ</a:t>
            </a:r>
            <a:r>
              <a:rPr lang="en-US" sz="2800" dirty="0"/>
              <a:t> </a:t>
            </a:r>
            <a:r>
              <a:rPr lang="en-US" sz="2800" dirty="0" err="1"/>
              <a:t>là</a:t>
            </a:r>
            <a:r>
              <a:rPr lang="en-US" sz="2800" dirty="0"/>
              <a:t> </a:t>
            </a:r>
            <a:r>
              <a:rPr lang="en-US" sz="2800" dirty="0" err="1"/>
              <a:t>và</a:t>
            </a:r>
            <a:r>
              <a:rPr lang="en-US" sz="2800" dirty="0"/>
              <a:t> </a:t>
            </a:r>
            <a:r>
              <a:rPr lang="en-US" sz="2800" dirty="0" err="1"/>
              <a:t>bỏ</a:t>
            </a:r>
            <a:r>
              <a:rPr lang="en-US" sz="2800" dirty="0"/>
              <a:t> </a:t>
            </a:r>
            <a:r>
              <a:rPr lang="en-US" sz="2800" dirty="0" err="1"/>
              <a:t>rơi</a:t>
            </a:r>
            <a:r>
              <a:rPr lang="en-US" sz="2800" dirty="0"/>
              <a:t>, </a:t>
            </a:r>
            <a:r>
              <a:rPr lang="en-US" sz="2800" dirty="0" err="1"/>
              <a:t>sự</a:t>
            </a:r>
            <a:r>
              <a:rPr lang="en-US" sz="2800" dirty="0"/>
              <a:t> </a:t>
            </a:r>
            <a:r>
              <a:rPr lang="en-US" sz="2800" dirty="0" err="1"/>
              <a:t>đối</a:t>
            </a:r>
            <a:r>
              <a:rPr lang="en-US" sz="2800" dirty="0"/>
              <a:t> </a:t>
            </a:r>
            <a:r>
              <a:rPr lang="en-US" sz="2800" dirty="0" err="1"/>
              <a:t>xử</a:t>
            </a:r>
            <a:r>
              <a:rPr lang="en-US" sz="2800" dirty="0"/>
              <a:t> </a:t>
            </a:r>
            <a:r>
              <a:rPr lang="en-US" sz="2800" dirty="0" err="1"/>
              <a:t>tàn</a:t>
            </a:r>
            <a:r>
              <a:rPr lang="en-US" sz="2800" dirty="0"/>
              <a:t> </a:t>
            </a:r>
            <a:r>
              <a:rPr lang="en-US" sz="2800" dirty="0" err="1"/>
              <a:t>tệ</a:t>
            </a:r>
            <a:r>
              <a:rPr lang="en-US" sz="2800" dirty="0"/>
              <a:t>.</a:t>
            </a:r>
          </a:p>
          <a:p>
            <a:pPr lvl="0"/>
            <a:r>
              <a:rPr lang="en-US" sz="2800" dirty="0" err="1"/>
              <a:t>Bảo</a:t>
            </a:r>
            <a:r>
              <a:rPr lang="en-US" sz="2800" dirty="0"/>
              <a:t> </a:t>
            </a:r>
            <a:r>
              <a:rPr lang="en-US" sz="2800" dirty="0" err="1"/>
              <a:t>vệ</a:t>
            </a:r>
            <a:r>
              <a:rPr lang="en-US" sz="2800" dirty="0"/>
              <a:t> </a:t>
            </a:r>
            <a:r>
              <a:rPr lang="en-US" sz="2800" dirty="0" err="1"/>
              <a:t>trong</a:t>
            </a:r>
            <a:r>
              <a:rPr lang="en-US" sz="2800" dirty="0"/>
              <a:t> </a:t>
            </a:r>
            <a:r>
              <a:rPr lang="en-US" sz="2800" dirty="0" err="1"/>
              <a:t>những</a:t>
            </a:r>
            <a:r>
              <a:rPr lang="en-US" sz="2800" dirty="0"/>
              <a:t> </a:t>
            </a:r>
            <a:r>
              <a:rPr lang="en-US" sz="2800" dirty="0" err="1"/>
              <a:t>trường</a:t>
            </a:r>
            <a:r>
              <a:rPr lang="en-US" sz="2800" dirty="0"/>
              <a:t> </a:t>
            </a:r>
            <a:r>
              <a:rPr lang="en-US" sz="2800" dirty="0" err="1"/>
              <a:t>hợp</a:t>
            </a:r>
            <a:r>
              <a:rPr lang="en-US" sz="2800" dirty="0"/>
              <a:t> </a:t>
            </a:r>
            <a:r>
              <a:rPr lang="en-US" sz="2800" dirty="0" err="1"/>
              <a:t>khẩn</a:t>
            </a:r>
            <a:r>
              <a:rPr lang="en-US" sz="2800" dirty="0"/>
              <a:t> </a:t>
            </a:r>
            <a:r>
              <a:rPr lang="en-US" sz="2800" dirty="0" err="1"/>
              <a:t>cấp</a:t>
            </a:r>
            <a:r>
              <a:rPr lang="en-US" sz="2800" dirty="0"/>
              <a:t> </a:t>
            </a:r>
            <a:r>
              <a:rPr lang="en-US" sz="2800" dirty="0" err="1"/>
              <a:t>và</a:t>
            </a:r>
            <a:r>
              <a:rPr lang="en-US" sz="2800" dirty="0"/>
              <a:t> </a:t>
            </a:r>
            <a:r>
              <a:rPr lang="en-US" sz="2800" dirty="0" err="1"/>
              <a:t>tình</a:t>
            </a:r>
            <a:r>
              <a:rPr lang="en-US" sz="2800" dirty="0"/>
              <a:t> </a:t>
            </a:r>
            <a:r>
              <a:rPr lang="en-US" sz="2800" dirty="0" err="1"/>
              <a:t>huống</a:t>
            </a:r>
            <a:r>
              <a:rPr lang="en-US" sz="2800" dirty="0"/>
              <a:t> </a:t>
            </a:r>
            <a:r>
              <a:rPr lang="en-US" sz="2800" dirty="0" err="1"/>
              <a:t>đặc</a:t>
            </a:r>
            <a:r>
              <a:rPr lang="en-US" sz="2800" dirty="0"/>
              <a:t> </a:t>
            </a:r>
            <a:r>
              <a:rPr lang="en-US" sz="2800" dirty="0" err="1"/>
              <a:t>biệt</a:t>
            </a:r>
            <a:r>
              <a:rPr lang="en-US" sz="2800" dirty="0"/>
              <a:t>.</a:t>
            </a:r>
          </a:p>
          <a:p>
            <a:pPr marL="457200" indent="-457200" algn="just" eaLnBrk="1" hangingPunct="1">
              <a:lnSpc>
                <a:spcPct val="80000"/>
              </a:lnSpc>
              <a:buClr>
                <a:srgbClr val="00FFFF"/>
              </a:buClr>
              <a:buFont typeface="Wingdings" pitchFamily="2" charset="2"/>
              <a:buNone/>
            </a:pPr>
            <a:endParaRPr lang="en-US" sz="2800" i="1" dirty="0" smtClean="0">
              <a:latin typeface=".VnTime" pitchFamily="34" charset="0"/>
            </a:endParaRPr>
          </a:p>
          <a:p>
            <a:pPr marL="457200" indent="-457200" algn="just">
              <a:lnSpc>
                <a:spcPct val="80000"/>
              </a:lnSpc>
              <a:buClr>
                <a:srgbClr val="FF6600"/>
              </a:buClr>
              <a:buFont typeface="Wingdings" pitchFamily="2" charset="2"/>
              <a:buChar char="v"/>
            </a:pPr>
            <a:r>
              <a:rPr lang="vi-VN" sz="2800" b="1" dirty="0" smtClean="0">
                <a:solidFill>
                  <a:schemeClr val="tx2"/>
                </a:solidFill>
                <a:latin typeface=".VnTime" pitchFamily="34" charset="0"/>
              </a:rPr>
              <a:t>Tạo điều kiện chăm sóc phục hồi trong những trường hợp cần thiết  </a:t>
            </a:r>
            <a:endParaRPr lang="en-US" sz="2800" b="1" dirty="0" smtClean="0">
              <a:solidFill>
                <a:schemeClr val="tx2"/>
              </a:solidFill>
              <a:latin typeface=".VnTime"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box(in)">
                                      <p:cBhvr>
                                        <p:cTn id="7" dur="500"/>
                                        <p:tgtEl>
                                          <p:spTgt spid="563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6323">
                                            <p:txEl>
                                              <p:pRg st="5" end="5"/>
                                            </p:txEl>
                                          </p:spTgt>
                                        </p:tgtEl>
                                        <p:attrNameLst>
                                          <p:attrName>style.visibility</p:attrName>
                                        </p:attrNameLst>
                                      </p:cBhvr>
                                      <p:to>
                                        <p:strVal val="visible"/>
                                      </p:to>
                                    </p:set>
                                    <p:anim calcmode="lin" valueType="num">
                                      <p:cBhvr additive="base">
                                        <p:cTn id="12" dur="500" fill="hold"/>
                                        <p:tgtEl>
                                          <p:spTgt spid="56323">
                                            <p:txEl>
                                              <p:pRg st="5" end="5"/>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63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9" name="Rectangle 3"/>
          <p:cNvSpPr>
            <a:spLocks noGrp="1" noChangeArrowheads="1"/>
          </p:cNvSpPr>
          <p:nvPr>
            <p:ph idx="1"/>
          </p:nvPr>
        </p:nvSpPr>
        <p:spPr>
          <a:xfrm>
            <a:off x="457200" y="609600"/>
            <a:ext cx="8229600" cy="5516563"/>
          </a:xfrm>
        </p:spPr>
        <p:txBody>
          <a:bodyPr/>
          <a:lstStyle/>
          <a:p>
            <a:pPr>
              <a:buNone/>
            </a:pPr>
            <a:r>
              <a:rPr lang="en-US" b="1" i="1" dirty="0" err="1" smtClean="0"/>
              <a:t>Nghiên</a:t>
            </a:r>
            <a:r>
              <a:rPr lang="en-US" b="1" i="1" dirty="0" smtClean="0"/>
              <a:t> </a:t>
            </a:r>
            <a:r>
              <a:rPr lang="en-US" b="1" i="1" dirty="0" err="1" smtClean="0"/>
              <a:t>cứu</a:t>
            </a:r>
            <a:r>
              <a:rPr lang="en-US" b="1" i="1" dirty="0" smtClean="0"/>
              <a:t> </a:t>
            </a:r>
            <a:r>
              <a:rPr lang="en-US" b="1" i="1" dirty="0" err="1" smtClean="0"/>
              <a:t>tình</a:t>
            </a:r>
            <a:r>
              <a:rPr lang="en-US" b="1" i="1" dirty="0" smtClean="0"/>
              <a:t> </a:t>
            </a:r>
            <a:r>
              <a:rPr lang="en-US" b="1" i="1" dirty="0" err="1" smtClean="0"/>
              <a:t>huống</a:t>
            </a:r>
            <a:endParaRPr lang="en-US" b="1" i="1" dirty="0" smtClean="0"/>
          </a:p>
          <a:p>
            <a:endParaRPr lang="en-US" dirty="0" smtClean="0"/>
          </a:p>
          <a:p>
            <a:r>
              <a:rPr lang="en-US" sz="3200" dirty="0" err="1" smtClean="0"/>
              <a:t>Trẻ</a:t>
            </a:r>
            <a:r>
              <a:rPr lang="en-US" sz="3200" dirty="0" smtClean="0"/>
              <a:t> </a:t>
            </a:r>
            <a:r>
              <a:rPr lang="en-US" sz="3200" dirty="0" err="1" smtClean="0"/>
              <a:t>em</a:t>
            </a:r>
            <a:r>
              <a:rPr lang="en-US" sz="3200" dirty="0" smtClean="0"/>
              <a:t> </a:t>
            </a:r>
            <a:r>
              <a:rPr lang="en-US" sz="3200" dirty="0" err="1" smtClean="0"/>
              <a:t>trong</a:t>
            </a:r>
            <a:r>
              <a:rPr lang="en-US" sz="3200" dirty="0" smtClean="0"/>
              <a:t> </a:t>
            </a:r>
            <a:r>
              <a:rPr lang="en-US" sz="3200" dirty="0" err="1" smtClean="0"/>
              <a:t>các</a:t>
            </a:r>
            <a:r>
              <a:rPr lang="en-US" sz="3200" dirty="0" smtClean="0"/>
              <a:t> </a:t>
            </a:r>
            <a:r>
              <a:rPr lang="en-US" sz="3200" dirty="0" err="1" smtClean="0"/>
              <a:t>tình</a:t>
            </a:r>
            <a:r>
              <a:rPr lang="en-US" sz="3200" dirty="0" smtClean="0"/>
              <a:t> </a:t>
            </a:r>
            <a:r>
              <a:rPr lang="en-US" sz="3200" dirty="0" err="1" smtClean="0"/>
              <a:t>huống</a:t>
            </a:r>
            <a:r>
              <a:rPr lang="en-US" sz="3200" dirty="0" smtClean="0"/>
              <a:t> </a:t>
            </a:r>
            <a:r>
              <a:rPr lang="en-US" sz="3200" dirty="0" err="1" smtClean="0"/>
              <a:t>đó</a:t>
            </a:r>
            <a:r>
              <a:rPr lang="en-US" sz="3200" dirty="0" smtClean="0"/>
              <a:t> </a:t>
            </a:r>
            <a:r>
              <a:rPr lang="en-US" sz="3200" dirty="0" err="1" smtClean="0"/>
              <a:t>gặp</a:t>
            </a:r>
            <a:r>
              <a:rPr lang="en-US" sz="3200" dirty="0" smtClean="0"/>
              <a:t> </a:t>
            </a:r>
            <a:r>
              <a:rPr lang="en-US" sz="3200" dirty="0" err="1" smtClean="0"/>
              <a:t>phải</a:t>
            </a:r>
            <a:r>
              <a:rPr lang="en-US" sz="3200" dirty="0" smtClean="0"/>
              <a:t> </a:t>
            </a:r>
            <a:r>
              <a:rPr lang="en-US" sz="3200" dirty="0" err="1" smtClean="0"/>
              <a:t>vấn</a:t>
            </a:r>
            <a:r>
              <a:rPr lang="en-US" sz="3200" dirty="0" smtClean="0"/>
              <a:t> </a:t>
            </a:r>
            <a:r>
              <a:rPr lang="en-US" sz="3200" dirty="0" err="1" smtClean="0"/>
              <a:t>đề</a:t>
            </a:r>
            <a:r>
              <a:rPr lang="en-US" sz="3200" dirty="0" smtClean="0"/>
              <a:t> </a:t>
            </a:r>
            <a:r>
              <a:rPr lang="en-US" sz="3200" dirty="0" err="1" smtClean="0"/>
              <a:t>gì</a:t>
            </a:r>
            <a:r>
              <a:rPr lang="en-US" sz="3200" dirty="0" smtClean="0"/>
              <a:t>?</a:t>
            </a:r>
          </a:p>
          <a:p>
            <a:r>
              <a:rPr lang="en-US" sz="3200" dirty="0" err="1" smtClean="0"/>
              <a:t>Những</a:t>
            </a:r>
            <a:r>
              <a:rPr lang="en-US" sz="3200" dirty="0" smtClean="0"/>
              <a:t> </a:t>
            </a:r>
            <a:r>
              <a:rPr lang="en-US" sz="3200" dirty="0" err="1" smtClean="0"/>
              <a:t>tình</a:t>
            </a:r>
            <a:r>
              <a:rPr lang="en-US" sz="3200" dirty="0" smtClean="0"/>
              <a:t> </a:t>
            </a:r>
            <a:r>
              <a:rPr lang="en-US" sz="3200" dirty="0" err="1" smtClean="0"/>
              <a:t>huống</a:t>
            </a:r>
            <a:r>
              <a:rPr lang="en-US" sz="3200" dirty="0" smtClean="0"/>
              <a:t> </a:t>
            </a:r>
            <a:r>
              <a:rPr lang="en-US" sz="3200" dirty="0" err="1" smtClean="0"/>
              <a:t>đó</a:t>
            </a:r>
            <a:r>
              <a:rPr lang="en-US" sz="3200" dirty="0" smtClean="0"/>
              <a:t> </a:t>
            </a:r>
            <a:r>
              <a:rPr lang="en-US" sz="3200" dirty="0" err="1" smtClean="0"/>
              <a:t>có</a:t>
            </a:r>
            <a:r>
              <a:rPr lang="en-US" sz="3200" dirty="0" smtClean="0"/>
              <a:t> </a:t>
            </a:r>
            <a:r>
              <a:rPr lang="en-US" sz="3200" dirty="0" err="1" smtClean="0"/>
              <a:t>phổ</a:t>
            </a:r>
            <a:r>
              <a:rPr lang="en-US" sz="3200" dirty="0" smtClean="0"/>
              <a:t> </a:t>
            </a:r>
            <a:r>
              <a:rPr lang="en-US" sz="3200" dirty="0" err="1" smtClean="0"/>
              <a:t>biến</a:t>
            </a:r>
            <a:r>
              <a:rPr lang="en-US" sz="3200" dirty="0" smtClean="0"/>
              <a:t> </a:t>
            </a:r>
            <a:r>
              <a:rPr lang="en-US" sz="3200" dirty="0" err="1" smtClean="0"/>
              <a:t>không</a:t>
            </a:r>
            <a:r>
              <a:rPr lang="en-US" sz="3200" dirty="0" smtClean="0"/>
              <a:t>?  </a:t>
            </a:r>
          </a:p>
          <a:p>
            <a:pPr lvl="1">
              <a:buFont typeface="Wingdings" pitchFamily="2" charset="2"/>
              <a:buChar char="ü"/>
            </a:pPr>
            <a:r>
              <a:rPr lang="en-US" sz="3200" dirty="0"/>
              <a:t>	</a:t>
            </a:r>
            <a:r>
              <a:rPr lang="en-US" sz="3200" dirty="0" smtClean="0"/>
              <a:t>Nguyên </a:t>
            </a:r>
            <a:r>
              <a:rPr lang="en-US" sz="3200" dirty="0" err="1" smtClean="0"/>
              <a:t>nhân</a:t>
            </a:r>
            <a:r>
              <a:rPr lang="en-US" sz="3200" dirty="0" smtClean="0"/>
              <a:t>, </a:t>
            </a:r>
          </a:p>
          <a:p>
            <a:pPr lvl="1">
              <a:buFont typeface="Wingdings" pitchFamily="2" charset="2"/>
              <a:buChar char="ü"/>
            </a:pPr>
            <a:r>
              <a:rPr lang="en-US" sz="3200" dirty="0" smtClean="0"/>
              <a:t>   </a:t>
            </a:r>
            <a:r>
              <a:rPr lang="en-US" sz="3200" dirty="0" err="1" smtClean="0"/>
              <a:t>Hậu</a:t>
            </a:r>
            <a:r>
              <a:rPr lang="en-US" sz="3200" dirty="0" smtClean="0"/>
              <a:t> </a:t>
            </a:r>
            <a:r>
              <a:rPr lang="en-US" sz="3200" dirty="0" err="1" smtClean="0"/>
              <a:t>quả</a:t>
            </a:r>
            <a:endParaRPr lang="en-US" sz="3200" dirty="0" smtClean="0"/>
          </a:p>
          <a:p>
            <a:pPr lvl="1">
              <a:buFont typeface="Wingdings" pitchFamily="2" charset="2"/>
              <a:buChar char="ü"/>
            </a:pPr>
            <a:r>
              <a:rPr lang="en-US" sz="3200" dirty="0" smtClean="0"/>
              <a:t>  	</a:t>
            </a:r>
            <a:r>
              <a:rPr lang="en-US" sz="3200" dirty="0" err="1" smtClean="0"/>
              <a:t>Chúng</a:t>
            </a:r>
            <a:r>
              <a:rPr lang="en-US" sz="3200" dirty="0" smtClean="0"/>
              <a:t> ta </a:t>
            </a:r>
            <a:r>
              <a:rPr lang="en-US" sz="3200" dirty="0" err="1" smtClean="0"/>
              <a:t>cần</a:t>
            </a:r>
            <a:r>
              <a:rPr lang="en-US" sz="3200" dirty="0" smtClean="0"/>
              <a:t> </a:t>
            </a:r>
            <a:r>
              <a:rPr lang="en-US" sz="3200" dirty="0" err="1" smtClean="0"/>
              <a:t>làm</a:t>
            </a:r>
            <a:r>
              <a:rPr lang="en-US" sz="3200" dirty="0" smtClean="0"/>
              <a:t> </a:t>
            </a:r>
            <a:r>
              <a:rPr lang="en-US" sz="3200" dirty="0" err="1" smtClean="0"/>
              <a:t>gì</a:t>
            </a:r>
            <a:r>
              <a:rPr lang="en-US" sz="3200" dirty="0" smtClean="0"/>
              <a:t> </a:t>
            </a:r>
            <a:r>
              <a:rPr lang="en-US" sz="3200" dirty="0" err="1" smtClean="0"/>
              <a:t>trong</a:t>
            </a:r>
            <a:r>
              <a:rPr lang="en-US" sz="3200" dirty="0" smtClean="0"/>
              <a:t> </a:t>
            </a:r>
            <a:r>
              <a:rPr lang="en-US" sz="3200" dirty="0" err="1" smtClean="0"/>
              <a:t>những</a:t>
            </a:r>
            <a:r>
              <a:rPr lang="en-US" sz="3200" dirty="0" smtClean="0"/>
              <a:t> </a:t>
            </a:r>
            <a:r>
              <a:rPr lang="en-US" sz="3200" dirty="0" err="1" smtClean="0"/>
              <a:t>tình</a:t>
            </a:r>
            <a:r>
              <a:rPr lang="en-US" sz="3200" dirty="0" smtClean="0"/>
              <a:t> </a:t>
            </a:r>
            <a:r>
              <a:rPr lang="en-US" sz="3200" dirty="0" err="1" smtClean="0"/>
              <a:t>huống</a:t>
            </a:r>
            <a:r>
              <a:rPr lang="en-US" sz="3200" dirty="0" smtClean="0"/>
              <a:t> </a:t>
            </a:r>
            <a:r>
              <a:rPr lang="en-US" sz="3200" dirty="0" err="1" smtClean="0"/>
              <a:t>đó</a:t>
            </a:r>
            <a:r>
              <a:rPr lang="en-US" sz="3200" dirty="0" smtClean="0"/>
              <a:t>?    </a:t>
            </a:r>
          </a:p>
          <a:p>
            <a:endParaRPr lang="en-US" sz="3200" b="1" dirty="0">
              <a:solidFill>
                <a:schemeClr val="tx2"/>
              </a:solidFill>
              <a:latin typeface=".VnTime" pitchFamily="34" charset="0"/>
            </a:endParaRPr>
          </a:p>
          <a:p>
            <a:endParaRPr lang="en-US" b="1" dirty="0">
              <a:solidFill>
                <a:schemeClr val="tx2"/>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5" name="Rectangle 3"/>
          <p:cNvSpPr>
            <a:spLocks noGrp="1" noChangeArrowheads="1"/>
          </p:cNvSpPr>
          <p:nvPr>
            <p:ph idx="1"/>
          </p:nvPr>
        </p:nvSpPr>
        <p:spPr>
          <a:xfrm>
            <a:off x="457200" y="1219200"/>
            <a:ext cx="8229600" cy="4267200"/>
          </a:xfrm>
        </p:spPr>
        <p:txBody>
          <a:bodyPr>
            <a:normAutofit lnSpcReduction="10000"/>
          </a:bodyPr>
          <a:lstStyle/>
          <a:p>
            <a:pPr marL="0" indent="0" algn="ctr">
              <a:buNone/>
            </a:pPr>
            <a:r>
              <a:rPr lang="vi-VN" sz="3200" b="1" dirty="0">
                <a:solidFill>
                  <a:srgbClr val="FF0000"/>
                </a:solidFill>
              </a:rPr>
              <a:t>Những vấn đề xẩy ra với trẻ em</a:t>
            </a:r>
          </a:p>
          <a:p>
            <a:pPr algn="ctr">
              <a:buFontTx/>
              <a:buNone/>
            </a:pPr>
            <a:endParaRPr lang="en-US" b="1" dirty="0">
              <a:solidFill>
                <a:srgbClr val="FF0000"/>
              </a:solidFill>
              <a:latin typeface=".VnTime" pitchFamily="34" charset="0"/>
            </a:endParaRPr>
          </a:p>
          <a:p>
            <a:r>
              <a:rPr lang="vi-VN" sz="3200" b="1" dirty="0" smtClean="0">
                <a:solidFill>
                  <a:srgbClr val="000000"/>
                </a:solidFill>
              </a:rPr>
              <a:t>Bị </a:t>
            </a:r>
            <a:r>
              <a:rPr lang="vi-VN" sz="3200" b="1" dirty="0">
                <a:solidFill>
                  <a:srgbClr val="04617B"/>
                </a:solidFill>
              </a:rPr>
              <a:t>phân biệt đối xử.</a:t>
            </a:r>
          </a:p>
          <a:p>
            <a:r>
              <a:rPr lang="vi-VN" sz="3200" b="1" dirty="0" smtClean="0">
                <a:solidFill>
                  <a:srgbClr val="04617B"/>
                </a:solidFill>
              </a:rPr>
              <a:t>Bóc </a:t>
            </a:r>
            <a:r>
              <a:rPr lang="vi-VN" sz="3200" b="1" dirty="0">
                <a:solidFill>
                  <a:srgbClr val="04617B"/>
                </a:solidFill>
              </a:rPr>
              <a:t>lột, lạm dụng về thể xác và tinh thần, sao nhãng, lơ là hoặc bị bỏ rơi.</a:t>
            </a:r>
          </a:p>
          <a:p>
            <a:r>
              <a:rPr lang="vi-VN" sz="3200" b="1" dirty="0" smtClean="0">
                <a:solidFill>
                  <a:srgbClr val="04617B"/>
                </a:solidFill>
              </a:rPr>
              <a:t>Các </a:t>
            </a:r>
            <a:r>
              <a:rPr lang="vi-VN" sz="3200" b="1" dirty="0">
                <a:solidFill>
                  <a:srgbClr val="04617B"/>
                </a:solidFill>
              </a:rPr>
              <a:t>tình huống khẩn cấp, đặc biệt khó khăn như bị mất môi  trường  gia đình, trong hoàn cảnh chiến tranh, thiên tai.</a:t>
            </a:r>
          </a:p>
          <a:p>
            <a:pPr>
              <a:buFontTx/>
              <a:buNone/>
            </a:pPr>
            <a:endParaRPr lang="en-US" sz="2800" b="1" dirty="0">
              <a:solidFill>
                <a:schemeClr val="tx2"/>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a:xfrm>
            <a:off x="304800" y="1600200"/>
            <a:ext cx="8610600" cy="4648200"/>
          </a:xfrm>
        </p:spPr>
        <p:txBody>
          <a:bodyPr>
            <a:normAutofit fontScale="90000"/>
          </a:bodyPr>
          <a:lstStyle/>
          <a:p>
            <a:pPr>
              <a:spcBef>
                <a:spcPct val="5000"/>
              </a:spcBef>
              <a:spcAft>
                <a:spcPct val="5000"/>
              </a:spcAft>
            </a:pPr>
            <a:r>
              <a:rPr lang="vi-VN" sz="3600" b="1" dirty="0" smtClean="0">
                <a:solidFill>
                  <a:srgbClr val="FF0000"/>
                </a:solidFill>
                <a:latin typeface="Arial" panose="020B0604020202020204" pitchFamily="34" charset="0"/>
                <a:cs typeface="Arial" panose="020B0604020202020204" pitchFamily="34" charset="0"/>
              </a:rPr>
              <a:t>Giới thiệu những khái niệm liên quan</a:t>
            </a:r>
            <a:r>
              <a:rPr lang="en-US" sz="3600" b="1" dirty="0" smtClean="0">
                <a:solidFill>
                  <a:srgbClr val="FF0000"/>
                </a:solidFill>
                <a:latin typeface="Arial" panose="020B0604020202020204" pitchFamily="34" charset="0"/>
                <a:cs typeface="Arial" panose="020B0604020202020204" pitchFamily="34" charset="0"/>
              </a:rPr>
              <a:t/>
            </a:r>
            <a:br>
              <a:rPr lang="en-US" sz="3600" b="1" dirty="0" smtClean="0">
                <a:solidFill>
                  <a:srgbClr val="FF0000"/>
                </a:solidFill>
                <a:latin typeface="Arial" panose="020B0604020202020204" pitchFamily="34" charset="0"/>
                <a:cs typeface="Arial" panose="020B0604020202020204" pitchFamily="34" charset="0"/>
              </a:rPr>
            </a:br>
            <a:r>
              <a:rPr lang="en-US" sz="3600" b="1" i="1" dirty="0">
                <a:solidFill>
                  <a:srgbClr val="FF0000"/>
                </a:solidFill>
              </a:rPr>
              <a:t/>
            </a:r>
            <a:br>
              <a:rPr lang="en-US" sz="3600" b="1" i="1" dirty="0">
                <a:solidFill>
                  <a:srgbClr val="FF0000"/>
                </a:solidFill>
              </a:rPr>
            </a:br>
            <a:r>
              <a:rPr lang="vi-VN" sz="3600" b="1" dirty="0" smtClean="0">
                <a:solidFill>
                  <a:srgbClr val="FF0000"/>
                </a:solidFill>
                <a:latin typeface=".VnTime" pitchFamily="34" charset="0"/>
              </a:rPr>
              <a:t>Phân </a:t>
            </a:r>
            <a:r>
              <a:rPr lang="pt-BR" sz="3600" b="1" dirty="0" smtClean="0"/>
              <a:t>biệt </a:t>
            </a:r>
            <a:r>
              <a:rPr lang="pt-BR" sz="3600" b="1" dirty="0"/>
              <a:t>đối xử với trẻ em: </a:t>
            </a:r>
            <a:r>
              <a:rPr lang="pt-BR" sz="3600" dirty="0"/>
              <a:t>là sự đối xử khác biệt, loại trừ, cấm đoán hoặc ưu tiên với trẻ em trên cơ sở khác biệt về chủng tộc, màu da, giới tính, ngôn ngữ, tôn giáo, quan điểm chính trị hay các quan điểm khác, tài sản, hoàn cảnh ra đời và các tình trạng khác, gây trở ngại hoặc làm tổn hại tới vị thế, hoạt động và sự phát triển của trẻ em</a:t>
            </a:r>
            <a:r>
              <a:rPr lang="pt-BR" sz="3600" dirty="0" smtClean="0"/>
              <a:t>.</a:t>
            </a:r>
            <a:r>
              <a:rPr lang="vi-VN" sz="3600" dirty="0" smtClean="0"/>
              <a:t/>
            </a:r>
            <a:br>
              <a:rPr lang="vi-VN" sz="3600" dirty="0" smtClean="0"/>
            </a:br>
            <a:r>
              <a:rPr lang="vi-VN" sz="2800" dirty="0"/>
              <a:t/>
            </a:r>
            <a:br>
              <a:rPr lang="vi-VN" sz="2800" dirty="0"/>
            </a:br>
            <a:r>
              <a:rPr lang="vi-VN" sz="2800" dirty="0" smtClean="0"/>
              <a:t/>
            </a:r>
            <a:br>
              <a:rPr lang="vi-VN" sz="2800" dirty="0" smtClean="0"/>
            </a:br>
            <a:endParaRPr lang="en-US" sz="27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idx="1"/>
          </p:nvPr>
        </p:nvSpPr>
        <p:spPr>
          <a:xfrm>
            <a:off x="457200" y="533400"/>
            <a:ext cx="7924800" cy="5791200"/>
          </a:xfrm>
        </p:spPr>
        <p:txBody>
          <a:bodyPr/>
          <a:lstStyle/>
          <a:p>
            <a:pPr algn="just">
              <a:buFont typeface="Symbol" pitchFamily="18" charset="2"/>
              <a:buNone/>
            </a:pPr>
            <a:r>
              <a:rPr lang="pt-BR" sz="4000" dirty="0">
                <a:solidFill>
                  <a:srgbClr val="FF0000"/>
                </a:solidFill>
                <a:latin typeface=".VnTime" pitchFamily="34" charset="0"/>
              </a:rPr>
              <a:t>  </a:t>
            </a:r>
            <a:r>
              <a:rPr lang="pt-BR" sz="4000" dirty="0">
                <a:latin typeface=".VnTime" pitchFamily="34" charset="0"/>
              </a:rPr>
              <a:t> </a:t>
            </a:r>
            <a:r>
              <a:rPr lang="pt-BR" sz="3200" b="1" dirty="0"/>
              <a:t>Lạm dụng/bóc lột trẻ em: </a:t>
            </a:r>
            <a:endParaRPr lang="pt-BR" sz="3200" b="1" dirty="0" smtClean="0"/>
          </a:p>
          <a:p>
            <a:pPr algn="just">
              <a:buFont typeface="Symbol" pitchFamily="18" charset="2"/>
              <a:buNone/>
            </a:pPr>
            <a:endParaRPr lang="pt-BR" sz="2800" b="1" dirty="0"/>
          </a:p>
          <a:p>
            <a:pPr algn="just">
              <a:buFont typeface="Symbol" pitchFamily="18" charset="2"/>
              <a:buNone/>
            </a:pPr>
            <a:r>
              <a:rPr lang="pt-BR" sz="3000" dirty="0" smtClean="0"/>
              <a:t>   Là </a:t>
            </a:r>
            <a:r>
              <a:rPr lang="pt-BR" sz="3000" dirty="0"/>
              <a:t>bất kỳ một hành vi hoặc yếu tố tình huống có chủ ý của cá nhân/tổ chức hay của cộng đồng như xâm phạm đến thể chất/tình cảm/nhân cách, lạm dụng tình dục, ngược đãi, sao nhãng, bỏ rơi, sử dụng quá mức sức lao động, hoặc khai thác thương mại, tước đoạt quyền và sự tự do... của trẻ em, gây nguy hại đến sự phát triển thể chất, tinh thần, xã hội và hoạt động học tập của trẻ em</a:t>
            </a:r>
            <a:endParaRPr lang="en-US" sz="3000" b="1" dirty="0">
              <a:solidFill>
                <a:schemeClr val="tx2"/>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a:xfrm>
            <a:off x="533400" y="685800"/>
            <a:ext cx="8305800" cy="4800600"/>
          </a:xfrm>
        </p:spPr>
        <p:txBody>
          <a:bodyPr>
            <a:normAutofit/>
          </a:bodyPr>
          <a:lstStyle/>
          <a:p>
            <a:pPr lvl="0"/>
            <a:r>
              <a:rPr lang="pt-BR" sz="4000" b="1" dirty="0"/>
              <a:t>Khủng hoảng/khẩn cấp đối với trẻ em</a:t>
            </a:r>
            <a:r>
              <a:rPr lang="pt-BR" sz="4000" b="1" dirty="0" smtClean="0"/>
              <a:t>:</a:t>
            </a:r>
            <a:br>
              <a:rPr lang="pt-BR" sz="4000" b="1" dirty="0" smtClean="0"/>
            </a:br>
            <a:r>
              <a:rPr lang="pt-BR" sz="4000" b="1" dirty="0" smtClean="0"/>
              <a:t> </a:t>
            </a:r>
            <a:br>
              <a:rPr lang="pt-BR" sz="4000" b="1" dirty="0" smtClean="0"/>
            </a:br>
            <a:r>
              <a:rPr lang="pt-BR" sz="4000" dirty="0" smtClean="0"/>
              <a:t>Là </a:t>
            </a:r>
            <a:r>
              <a:rPr lang="pt-BR" sz="4000" dirty="0"/>
              <a:t>tình trạng rối loạn, thiếu hụt, mất thăng bằng nghiêm trọng do những yếu tố bên ngoài tác động có ảnh hưởng xấu đến sự phát triển thể chất, tinh thần, xã hội và hoạt động học tập của trẻ em.</a:t>
            </a:r>
            <a:r>
              <a:rPr lang="pt-BR" sz="4000" b="1" dirty="0"/>
              <a:t>        </a:t>
            </a:r>
            <a:endParaRPr lang="en-US" sz="4000" dirty="0"/>
          </a:p>
        </p:txBody>
      </p:sp>
    </p:spTree>
  </p:cSld>
  <p:clrMapOvr>
    <a:masterClrMapping/>
  </p:clrMapOvr>
  <p:transition>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56&quot;&gt;&lt;property id=&quot;20148&quot; value=&quot;5&quot;/&gt;&lt;property id=&quot;20300&quot; value=&quot;Slide 1 - &amp;quot;&amp;#x0D;&amp;#x0A;Bµi 3&amp;#x0D;&amp;#x0A;Nhãm QuyÒn ®­îc b¶o vÖ&amp;#x0D;&amp;#x0A;&amp;#x0D;&amp;#x0A;&amp;quot;&quot;/&gt;&lt;property id=&quot;20307&quot; value=&quot;306&quot;/&gt;&lt;/object&gt;&lt;object type=&quot;3&quot; unique_id=&quot;10057&quot;&gt;&lt;property id=&quot;20148&quot; value=&quot;5&quot;/&gt;&lt;property id=&quot;20300&quot; value=&quot;Slide 2 - &amp;quot;&amp;#x0D;&amp;#x0A;&amp;#x0D;&amp;#x0A;      H§1:T×m hiÓu vÒ Nhãm QuyÒn ®­îc b¶o vÖ  &amp;#x0D;&amp;#x0A;&amp;#x0D;&amp;#x0A;&amp;quot;&quot;/&gt;&lt;property id=&quot;20307&quot; value=&quot;459&quot;/&gt;&lt;/object&gt;&lt;object type=&quot;3&quot; unique_id=&quot;10059&quot;&gt;&lt;property id=&quot;20148&quot; value=&quot;5&quot;/&gt;&lt;property id=&quot;20300&quot; value=&quot;Slide 3&quot;/&gt;&lt;property id=&quot;20307&quot; value=&quot;489&quot;/&gt;&lt;/object&gt;&lt;object type=&quot;3&quot; unique_id=&quot;10060&quot;&gt;&lt;property id=&quot;20148&quot; value=&quot;5&quot;/&gt;&lt;property id=&quot;20300&quot; value=&quot;Slide 4&quot;/&gt;&lt;property id=&quot;20307&quot; value=&quot;488&quot;/&gt;&lt;/object&gt;&lt;object type=&quot;3&quot; unique_id=&quot;10062&quot;&gt;&lt;property id=&quot;20148&quot; value=&quot;5&quot;/&gt;&lt;property id=&quot;20300&quot; value=&quot;Slide 8&quot;/&gt;&lt;property id=&quot;20307&quot; value=&quot;463&quot;/&gt;&lt;/object&gt;&lt;object type=&quot;3&quot; unique_id=&quot;10070&quot;&gt;&lt;property id=&quot;20148&quot; value=&quot;5&quot;/&gt;&lt;property id=&quot;20300&quot; value=&quot;Slide 9&quot;/&gt;&lt;property id=&quot;20307&quot; value=&quot;467&quot;/&gt;&lt;/object&gt;&lt;object type=&quot;3&quot; unique_id=&quot;10071&quot;&gt;&lt;property id=&quot;20148&quot; value=&quot;5&quot;/&gt;&lt;property id=&quot;20300&quot; value=&quot;Slide 10&quot;/&gt;&lt;property id=&quot;20307&quot; value=&quot;469&quot;/&gt;&lt;/object&gt;&lt;object type=&quot;3&quot; unique_id=&quot;10072&quot;&gt;&lt;property id=&quot;20148&quot; value=&quot;5&quot;/&gt;&lt;property id=&quot;20300&quot; value=&quot;Slide 11&quot;/&gt;&lt;property id=&quot;20307&quot; value=&quot;468&quot;/&gt;&lt;/object&gt;&lt;object type=&quot;3&quot; unique_id=&quot;10180&quot;&gt;&lt;property id=&quot;20148&quot; value=&quot;5&quot;/&gt;&lt;property id=&quot;20300&quot; value=&quot;Slide 5 - &amp;quot; Giíi thiÖu nh÷ng kh¸i niÖm liªn quan&amp;#x0D;&amp;#x0A;   Ph©n biÖt ®èi xö víi trÎ em: lµ sù ®èi xö kh¸c biÖt, lo¹i trõ, cÊm ®o¸n ho&quot;/&gt;&lt;property id=&quot;20307&quot; value=&quot;490&quot;/&gt;&lt;/object&gt;&lt;object type=&quot;3&quot; unique_id=&quot;10181&quot;&gt;&lt;property id=&quot;20148&quot; value=&quot;5&quot;/&gt;&lt;property id=&quot;20300&quot; value=&quot;Slide 6&quot;/&gt;&lt;property id=&quot;20307&quot; value=&quot;491&quot;/&gt;&lt;/object&gt;&lt;object type=&quot;3&quot; unique_id=&quot;10182&quot;&gt;&lt;property id=&quot;20148&quot; value=&quot;5&quot;/&gt;&lt;property id=&quot;20300&quot; value=&quot;Slide 7 - &amp;quot;T×nh tr¹ng khñng ho¶ng/khÈn cÊp ®èi víi trÎ em: &amp;#x0D;&amp;#x0A;    Lµ t×nh tr¹ng rèi lo¹n, thiÕu hôt, mÊt th¨ng b»ng nghiªm träng&quot;/&gt;&lt;property id=&quot;20307&quot; value=&quot;492&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5175</TotalTime>
  <Words>853</Words>
  <Application>Microsoft Office PowerPoint</Application>
  <PresentationFormat>On-screen Show (4:3)</PresentationFormat>
  <Paragraphs>78</Paragraphs>
  <Slides>17</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17</vt:i4>
      </vt:variant>
    </vt:vector>
  </HeadingPairs>
  <TitlesOfParts>
    <vt:vector size="30" baseType="lpstr">
      <vt:lpstr>.VnArial</vt:lpstr>
      <vt:lpstr>.VnArialH</vt:lpstr>
      <vt:lpstr>.VnTime</vt:lpstr>
      <vt:lpstr>.VnTimeH</vt:lpstr>
      <vt:lpstr>Arial</vt:lpstr>
      <vt:lpstr>Arial Rounded MT Bold</vt:lpstr>
      <vt:lpstr>Calibri</vt:lpstr>
      <vt:lpstr>Constantia</vt:lpstr>
      <vt:lpstr>Symbol</vt:lpstr>
      <vt:lpstr>Times New Roman</vt:lpstr>
      <vt:lpstr>Wingdings</vt:lpstr>
      <vt:lpstr>Wingdings 2</vt:lpstr>
      <vt:lpstr>Flow</vt:lpstr>
      <vt:lpstr> Nhóm quyền được bảo vệ    </vt:lpstr>
      <vt:lpstr>     </vt:lpstr>
      <vt:lpstr>2. Các tình huống trẻ em cần được bảo vệ </vt:lpstr>
      <vt:lpstr>Những nội dung cơ bản mà Công ước đặc biệt nhấn mạnh về bảo vệ trẻ em</vt:lpstr>
      <vt:lpstr>PowerPoint Presentation</vt:lpstr>
      <vt:lpstr>PowerPoint Presentation</vt:lpstr>
      <vt:lpstr>Giới thiệu những khái niệm liên quan  Phân biệt đối xử với trẻ em: là sự đối xử khác biệt, loại trừ, cấm đoán hoặc ưu tiên với trẻ em trên cơ sở khác biệt về chủng tộc, màu da, giới tính, ngôn ngữ, tôn giáo, quan điểm chính trị hay các quan điểm khác, tài sản, hoàn cảnh ra đời và các tình trạng khác, gây trở ngại hoặc làm tổn hại tới vị thế, hoạt động và sự phát triển của trẻ em.   </vt:lpstr>
      <vt:lpstr>PowerPoint Presentation</vt:lpstr>
      <vt:lpstr>Khủng hoảng/khẩn cấp đối với trẻ em:   Là tình trạng rối loạn, thiếu hụt, mất thăng bằng nghiêm trọng do những yếu tố bên ngoài tác động có ảnh hưởng xấu đến sự phát triển thể chất, tinh thần, xã hội và hoạt động học tập của trẻ em.        </vt:lpstr>
      <vt:lpstr>PowerPoint Presentation</vt:lpstr>
      <vt:lpstr>  Cơ sở lý luận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Gi¸o dôc phßng chèng ma tuý vµ chÊt g©y nghiÖn trong tr­êng häc</dc:title>
  <dc:creator>yyyyyyyyyyyyyyyyyyyyyy</dc:creator>
  <cp:lastModifiedBy>Pham Ha Anh</cp:lastModifiedBy>
  <cp:revision>695</cp:revision>
  <dcterms:created xsi:type="dcterms:W3CDTF">2007-08-18T03:55:23Z</dcterms:created>
  <dcterms:modified xsi:type="dcterms:W3CDTF">2017-05-04T13:56:05Z</dcterms:modified>
</cp:coreProperties>
</file>